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etrona"/>
      <p:regular r:id="rId17"/>
    </p:embeddedFont>
    <p:embeddedFont>
      <p:font typeface="Petrona"/>
      <p:regular r:id="rId18"/>
    </p:embeddedFont>
    <p:embeddedFont>
      <p:font typeface="Petrona"/>
      <p:regular r:id="rId19"/>
    </p:embeddedFont>
    <p:embeddedFont>
      <p:font typeface="Petrona"/>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8.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9.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921544"/>
            <a:ext cx="6780967" cy="682228"/>
          </a:xfrm>
          <a:prstGeom prst="rect">
            <a:avLst/>
          </a:prstGeom>
          <a:noFill/>
          <a:ln/>
        </p:spPr>
        <p:txBody>
          <a:bodyPr wrap="none" lIns="0" tIns="0" rIns="0" bIns="0" rtlCol="0" anchor="t"/>
          <a:lstStyle/>
          <a:p>
            <a:pPr algn="l" indent="0" marL="0">
              <a:lnSpc>
                <a:spcPts val="5350"/>
              </a:lnSpc>
              <a:buNone/>
            </a:pPr>
            <a:r>
              <a:rPr lang="en-US" sz="4250" b="1" dirty="0">
                <a:solidFill>
                  <a:srgbClr val="F95F88"/>
                </a:solidFill>
                <a:latin typeface="Petrona Bold" pitchFamily="34" charset="0"/>
                <a:ea typeface="Petrona Bold" pitchFamily="34" charset="-122"/>
                <a:cs typeface="Petrona Bold" pitchFamily="34" charset="-120"/>
              </a:rPr>
              <a:t>The New Job Search Reality</a:t>
            </a:r>
            <a:endParaRPr lang="en-US" sz="4250" dirty="0"/>
          </a:p>
        </p:txBody>
      </p:sp>
      <p:sp>
        <p:nvSpPr>
          <p:cNvPr id="3" name="Text 1"/>
          <p:cNvSpPr/>
          <p:nvPr/>
        </p:nvSpPr>
        <p:spPr>
          <a:xfrm>
            <a:off x="793790" y="2000607"/>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Inter" pitchFamily="34" charset="0"/>
                <a:ea typeface="Inter" pitchFamily="34" charset="-122"/>
                <a:cs typeface="Inter" pitchFamily="34" charset="-120"/>
              </a:rPr>
              <a:t>AI isn't replacing the job search — it's fundamentally rewriting the rules of engagement. We're living through a seismic shift in how companies find talent and how candidates need to position themselves. The old playbook of polishing a resume and hitting "submit" is about as effective as showing up to a Formula 1 race on a bicycle.</a:t>
            </a:r>
            <a:endParaRPr lang="en-US" sz="1550" dirty="0"/>
          </a:p>
        </p:txBody>
      </p:sp>
      <p:sp>
        <p:nvSpPr>
          <p:cNvPr id="4" name="Text 2"/>
          <p:cNvSpPr/>
          <p:nvPr/>
        </p:nvSpPr>
        <p:spPr>
          <a:xfrm>
            <a:off x="793790" y="3275648"/>
            <a:ext cx="4182189" cy="654963"/>
          </a:xfrm>
          <a:prstGeom prst="rect">
            <a:avLst/>
          </a:prstGeom>
          <a:noFill/>
          <a:ln/>
        </p:spPr>
        <p:txBody>
          <a:bodyPr wrap="none" lIns="0" tIns="0" rIns="0" bIns="0" rtlCol="0" anchor="t"/>
          <a:lstStyle/>
          <a:p>
            <a:pPr algn="ctr" indent="0" marL="0">
              <a:lnSpc>
                <a:spcPts val="5150"/>
              </a:lnSpc>
              <a:buNone/>
            </a:pPr>
            <a:r>
              <a:rPr lang="en-US" sz="5150" b="1" dirty="0">
                <a:solidFill>
                  <a:srgbClr val="272525"/>
                </a:solidFill>
                <a:latin typeface="Petrona Bold" pitchFamily="34" charset="0"/>
                <a:ea typeface="Petrona Bold" pitchFamily="34" charset="-122"/>
                <a:cs typeface="Petrona Bold" pitchFamily="34" charset="-120"/>
              </a:rPr>
              <a:t>90%</a:t>
            </a:r>
            <a:endParaRPr lang="en-US" sz="5150" dirty="0"/>
          </a:p>
        </p:txBody>
      </p:sp>
      <p:sp>
        <p:nvSpPr>
          <p:cNvPr id="5" name="Text 3"/>
          <p:cNvSpPr/>
          <p:nvPr/>
        </p:nvSpPr>
        <p:spPr>
          <a:xfrm>
            <a:off x="1458516" y="4178617"/>
            <a:ext cx="2852738" cy="341114"/>
          </a:xfrm>
          <a:prstGeom prst="rect">
            <a:avLst/>
          </a:prstGeom>
          <a:noFill/>
          <a:ln/>
        </p:spPr>
        <p:txBody>
          <a:bodyPr wrap="none" lIns="0" tIns="0" rIns="0" bIns="0" rtlCol="0" anchor="t"/>
          <a:lstStyle/>
          <a:p>
            <a:pPr algn="ctr" indent="0" marL="0">
              <a:lnSpc>
                <a:spcPts val="2650"/>
              </a:lnSpc>
              <a:buNone/>
            </a:pPr>
            <a:r>
              <a:rPr lang="en-US" sz="2100" b="1" dirty="0">
                <a:solidFill>
                  <a:srgbClr val="272525"/>
                </a:solidFill>
                <a:latin typeface="Petrona Bold" pitchFamily="34" charset="0"/>
                <a:ea typeface="Petrona Bold" pitchFamily="34" charset="-122"/>
                <a:cs typeface="Petrona Bold" pitchFamily="34" charset="-120"/>
              </a:rPr>
              <a:t>Bot-Screened Resumes</a:t>
            </a:r>
            <a:endParaRPr lang="en-US" sz="2100" dirty="0"/>
          </a:p>
        </p:txBody>
      </p:sp>
      <p:sp>
        <p:nvSpPr>
          <p:cNvPr id="6" name="Text 4"/>
          <p:cNvSpPr/>
          <p:nvPr/>
        </p:nvSpPr>
        <p:spPr>
          <a:xfrm>
            <a:off x="793790" y="4638794"/>
            <a:ext cx="4182189" cy="635079"/>
          </a:xfrm>
          <a:prstGeom prst="rect">
            <a:avLst/>
          </a:prstGeom>
          <a:noFill/>
          <a:ln/>
        </p:spPr>
        <p:txBody>
          <a:bodyPr wrap="square" lIns="0" tIns="0" rIns="0" bIns="0" rtlCol="0" anchor="t"/>
          <a:lstStyle/>
          <a:p>
            <a:pPr algn="ctr" indent="0" marL="0">
              <a:lnSpc>
                <a:spcPts val="2500"/>
              </a:lnSpc>
              <a:buNone/>
            </a:pPr>
            <a:r>
              <a:rPr lang="en-US" sz="1550" dirty="0">
                <a:solidFill>
                  <a:srgbClr val="272525"/>
                </a:solidFill>
                <a:latin typeface="Inter" pitchFamily="34" charset="0"/>
                <a:ea typeface="Inter" pitchFamily="34" charset="-122"/>
                <a:cs typeface="Inter" pitchFamily="34" charset="-120"/>
              </a:rPr>
              <a:t>Applications filtered by ATS before human review</a:t>
            </a:r>
            <a:endParaRPr lang="en-US" sz="1550" dirty="0"/>
          </a:p>
        </p:txBody>
      </p:sp>
      <p:sp>
        <p:nvSpPr>
          <p:cNvPr id="7" name="Text 5"/>
          <p:cNvSpPr/>
          <p:nvPr/>
        </p:nvSpPr>
        <p:spPr>
          <a:xfrm>
            <a:off x="5223986" y="3275648"/>
            <a:ext cx="4182308" cy="654963"/>
          </a:xfrm>
          <a:prstGeom prst="rect">
            <a:avLst/>
          </a:prstGeom>
          <a:noFill/>
          <a:ln/>
        </p:spPr>
        <p:txBody>
          <a:bodyPr wrap="none" lIns="0" tIns="0" rIns="0" bIns="0" rtlCol="0" anchor="t"/>
          <a:lstStyle/>
          <a:p>
            <a:pPr algn="ctr" indent="0" marL="0">
              <a:lnSpc>
                <a:spcPts val="5150"/>
              </a:lnSpc>
              <a:buNone/>
            </a:pPr>
            <a:r>
              <a:rPr lang="en-US" sz="5150" b="1" dirty="0">
                <a:solidFill>
                  <a:srgbClr val="272525"/>
                </a:solidFill>
                <a:latin typeface="Petrona Bold" pitchFamily="34" charset="0"/>
                <a:ea typeface="Petrona Bold" pitchFamily="34" charset="-122"/>
                <a:cs typeface="Petrona Bold" pitchFamily="34" charset="-120"/>
              </a:rPr>
              <a:t>2.5x</a:t>
            </a:r>
            <a:endParaRPr lang="en-US" sz="5150" dirty="0"/>
          </a:p>
        </p:txBody>
      </p:sp>
      <p:sp>
        <p:nvSpPr>
          <p:cNvPr id="8" name="Text 6"/>
          <p:cNvSpPr/>
          <p:nvPr/>
        </p:nvSpPr>
        <p:spPr>
          <a:xfrm>
            <a:off x="5950625" y="4178617"/>
            <a:ext cx="2728913" cy="341114"/>
          </a:xfrm>
          <a:prstGeom prst="rect">
            <a:avLst/>
          </a:prstGeom>
          <a:noFill/>
          <a:ln/>
        </p:spPr>
        <p:txBody>
          <a:bodyPr wrap="none" lIns="0" tIns="0" rIns="0" bIns="0" rtlCol="0" anchor="t"/>
          <a:lstStyle/>
          <a:p>
            <a:pPr algn="ctr" indent="0" marL="0">
              <a:lnSpc>
                <a:spcPts val="2650"/>
              </a:lnSpc>
              <a:buNone/>
            </a:pPr>
            <a:r>
              <a:rPr lang="en-US" sz="2100" b="1" dirty="0">
                <a:solidFill>
                  <a:srgbClr val="272525"/>
                </a:solidFill>
                <a:latin typeface="Petrona Bold" pitchFamily="34" charset="0"/>
                <a:ea typeface="Petrona Bold" pitchFamily="34" charset="-122"/>
                <a:cs typeface="Petrona Bold" pitchFamily="34" charset="-120"/>
              </a:rPr>
              <a:t>Higher Success Rate</a:t>
            </a:r>
            <a:endParaRPr lang="en-US" sz="2100" dirty="0"/>
          </a:p>
        </p:txBody>
      </p:sp>
      <p:sp>
        <p:nvSpPr>
          <p:cNvPr id="9" name="Text 7"/>
          <p:cNvSpPr/>
          <p:nvPr/>
        </p:nvSpPr>
        <p:spPr>
          <a:xfrm>
            <a:off x="5223986" y="4638794"/>
            <a:ext cx="4182308" cy="635079"/>
          </a:xfrm>
          <a:prstGeom prst="rect">
            <a:avLst/>
          </a:prstGeom>
          <a:noFill/>
          <a:ln/>
        </p:spPr>
        <p:txBody>
          <a:bodyPr wrap="square" lIns="0" tIns="0" rIns="0" bIns="0" rtlCol="0" anchor="t"/>
          <a:lstStyle/>
          <a:p>
            <a:pPr algn="ctr" indent="0" marL="0">
              <a:lnSpc>
                <a:spcPts val="2500"/>
              </a:lnSpc>
              <a:buNone/>
            </a:pPr>
            <a:r>
              <a:rPr lang="en-US" sz="1550" dirty="0">
                <a:solidFill>
                  <a:srgbClr val="272525"/>
                </a:solidFill>
                <a:latin typeface="Inter" pitchFamily="34" charset="0"/>
                <a:ea typeface="Inter" pitchFamily="34" charset="-122"/>
                <a:cs typeface="Inter" pitchFamily="34" charset="-120"/>
              </a:rPr>
              <a:t>When using AI optimization tools strategically</a:t>
            </a:r>
            <a:endParaRPr lang="en-US" sz="1550" dirty="0"/>
          </a:p>
        </p:txBody>
      </p:sp>
      <p:sp>
        <p:nvSpPr>
          <p:cNvPr id="10" name="Text 8"/>
          <p:cNvSpPr/>
          <p:nvPr/>
        </p:nvSpPr>
        <p:spPr>
          <a:xfrm>
            <a:off x="9654302" y="3275648"/>
            <a:ext cx="4182308" cy="654963"/>
          </a:xfrm>
          <a:prstGeom prst="rect">
            <a:avLst/>
          </a:prstGeom>
          <a:noFill/>
          <a:ln/>
        </p:spPr>
        <p:txBody>
          <a:bodyPr wrap="none" lIns="0" tIns="0" rIns="0" bIns="0" rtlCol="0" anchor="t"/>
          <a:lstStyle/>
          <a:p>
            <a:pPr algn="ctr" indent="0" marL="0">
              <a:lnSpc>
                <a:spcPts val="5150"/>
              </a:lnSpc>
              <a:buNone/>
            </a:pPr>
            <a:r>
              <a:rPr lang="en-US" sz="5150" b="1" dirty="0">
                <a:solidFill>
                  <a:srgbClr val="272525"/>
                </a:solidFill>
                <a:latin typeface="Petrona Bold" pitchFamily="34" charset="0"/>
                <a:ea typeface="Petrona Bold" pitchFamily="34" charset="-122"/>
                <a:cs typeface="Petrona Bold" pitchFamily="34" charset="-120"/>
              </a:rPr>
              <a:t>24/7</a:t>
            </a:r>
            <a:endParaRPr lang="en-US" sz="5150" dirty="0"/>
          </a:p>
        </p:txBody>
      </p:sp>
      <p:sp>
        <p:nvSpPr>
          <p:cNvPr id="11" name="Text 9"/>
          <p:cNvSpPr/>
          <p:nvPr/>
        </p:nvSpPr>
        <p:spPr>
          <a:xfrm>
            <a:off x="10380940" y="4178617"/>
            <a:ext cx="2728913" cy="341114"/>
          </a:xfrm>
          <a:prstGeom prst="rect">
            <a:avLst/>
          </a:prstGeom>
          <a:noFill/>
          <a:ln/>
        </p:spPr>
        <p:txBody>
          <a:bodyPr wrap="none" lIns="0" tIns="0" rIns="0" bIns="0" rtlCol="0" anchor="t"/>
          <a:lstStyle/>
          <a:p>
            <a:pPr algn="ctr" indent="0" marL="0">
              <a:lnSpc>
                <a:spcPts val="2650"/>
              </a:lnSpc>
              <a:buNone/>
            </a:pPr>
            <a:r>
              <a:rPr lang="en-US" sz="2100" b="1" dirty="0">
                <a:solidFill>
                  <a:srgbClr val="272525"/>
                </a:solidFill>
                <a:latin typeface="Petrona Bold" pitchFamily="34" charset="0"/>
                <a:ea typeface="Petrona Bold" pitchFamily="34" charset="-122"/>
                <a:cs typeface="Petrona Bold" pitchFamily="34" charset="-120"/>
              </a:rPr>
              <a:t>Always-On Presence</a:t>
            </a:r>
            <a:endParaRPr lang="en-US" sz="2100" dirty="0"/>
          </a:p>
        </p:txBody>
      </p:sp>
      <p:sp>
        <p:nvSpPr>
          <p:cNvPr id="12" name="Text 10"/>
          <p:cNvSpPr/>
          <p:nvPr/>
        </p:nvSpPr>
        <p:spPr>
          <a:xfrm>
            <a:off x="9654302" y="4638794"/>
            <a:ext cx="4182308" cy="317540"/>
          </a:xfrm>
          <a:prstGeom prst="rect">
            <a:avLst/>
          </a:prstGeom>
          <a:noFill/>
          <a:ln/>
        </p:spPr>
        <p:txBody>
          <a:bodyPr wrap="none" lIns="0" tIns="0" rIns="0" bIns="0" rtlCol="0" anchor="t"/>
          <a:lstStyle/>
          <a:p>
            <a:pPr algn="ctr" indent="0" marL="0">
              <a:lnSpc>
                <a:spcPts val="2500"/>
              </a:lnSpc>
              <a:buNone/>
            </a:pPr>
            <a:r>
              <a:rPr lang="en-US" sz="1550" dirty="0">
                <a:solidFill>
                  <a:srgbClr val="272525"/>
                </a:solidFill>
                <a:latin typeface="Inter" pitchFamily="34" charset="0"/>
                <a:ea typeface="Inter" pitchFamily="34" charset="-122"/>
                <a:cs typeface="Inter" pitchFamily="34" charset="-120"/>
              </a:rPr>
              <a:t>Your digital profile works while you sleep</a:t>
            </a:r>
            <a:endParaRPr lang="en-US" sz="1550" dirty="0"/>
          </a:p>
        </p:txBody>
      </p:sp>
      <p:sp>
        <p:nvSpPr>
          <p:cNvPr id="13" name="Text 11"/>
          <p:cNvSpPr/>
          <p:nvPr/>
        </p:nvSpPr>
        <p:spPr>
          <a:xfrm>
            <a:off x="793790" y="5497116"/>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Inter" pitchFamily="34" charset="0"/>
                <a:ea typeface="Inter" pitchFamily="34" charset="-122"/>
                <a:cs typeface="Inter" pitchFamily="34" charset="-120"/>
              </a:rPr>
              <a:t>Today's job search isn't just about what you know or who you know — it's about </a:t>
            </a:r>
            <a:pPr algn="l" indent="0" marL="0">
              <a:lnSpc>
                <a:spcPts val="2500"/>
              </a:lnSpc>
              <a:buNone/>
            </a:pPr>
            <a:r>
              <a:rPr lang="en-US" sz="1550" b="1" dirty="0">
                <a:solidFill>
                  <a:srgbClr val="272525"/>
                </a:solidFill>
                <a:latin typeface="Inter" pitchFamily="34" charset="0"/>
                <a:ea typeface="Inter" pitchFamily="34" charset="-122"/>
                <a:cs typeface="Inter" pitchFamily="34" charset="-120"/>
              </a:rPr>
              <a:t>how strategically you use AI</a:t>
            </a:r>
            <a:pPr algn="l" indent="0" marL="0">
              <a:lnSpc>
                <a:spcPts val="2500"/>
              </a:lnSpc>
              <a:buNone/>
            </a:pPr>
            <a:r>
              <a:rPr lang="en-US" sz="1550" dirty="0">
                <a:solidFill>
                  <a:srgbClr val="272525"/>
                </a:solidFill>
                <a:latin typeface="Inter" pitchFamily="34" charset="0"/>
                <a:ea typeface="Inter" pitchFamily="34" charset="-122"/>
                <a:cs typeface="Inter" pitchFamily="34" charset="-120"/>
              </a:rPr>
              <a:t> to amplify both. We'll walk through the entire journey: from crafting a resume that beats the bots, to prepping for interviews with your personal AI coach, to closing the deal with a killer offer negotiation. The good news? AI tools can make </a:t>
            </a:r>
            <a:pPr algn="l" indent="0" marL="0">
              <a:lnSpc>
                <a:spcPts val="2500"/>
              </a:lnSpc>
              <a:buNone/>
            </a:pPr>
            <a:r>
              <a:rPr lang="en-US" sz="1550" i="1" dirty="0">
                <a:solidFill>
                  <a:srgbClr val="272525"/>
                </a:solidFill>
                <a:latin typeface="Inter" pitchFamily="34" charset="0"/>
                <a:ea typeface="Inter" pitchFamily="34" charset="-122"/>
                <a:cs typeface="Inter" pitchFamily="34" charset="-120"/>
              </a:rPr>
              <a:t>you</a:t>
            </a:r>
            <a:pPr algn="l" indent="0" marL="0">
              <a:lnSpc>
                <a:spcPts val="2500"/>
              </a:lnSpc>
              <a:buNone/>
            </a:pPr>
            <a:r>
              <a:rPr lang="en-US" sz="1550" dirty="0">
                <a:solidFill>
                  <a:srgbClr val="272525"/>
                </a:solidFill>
                <a:latin typeface="Inter" pitchFamily="34" charset="0"/>
                <a:ea typeface="Inter" pitchFamily="34" charset="-122"/>
                <a:cs typeface="Inter" pitchFamily="34" charset="-120"/>
              </a:rPr>
              <a:t> stand out in the same system designed to filter you out.</a:t>
            </a:r>
            <a:endParaRPr lang="en-US" sz="1550" dirty="0"/>
          </a:p>
        </p:txBody>
      </p:sp>
      <p:sp>
        <p:nvSpPr>
          <p:cNvPr id="14" name="Text 12"/>
          <p:cNvSpPr/>
          <p:nvPr/>
        </p:nvSpPr>
        <p:spPr>
          <a:xfrm>
            <a:off x="793790" y="6672977"/>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272525"/>
                </a:solidFill>
                <a:latin typeface="Inter" pitchFamily="34" charset="0"/>
                <a:ea typeface="Inter" pitchFamily="34" charset="-122"/>
                <a:cs typeface="Inter" pitchFamily="34" charset="-120"/>
              </a:rPr>
              <a:t>This presentation covers the complete roadmap: Resume → LinkedIn → Application Strategy → Human Connection → Interview Prep → Company Research → Communication Styles → Follow-ups → Offer Stage. Each step has AI superpowers you can deploy immediately.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396835" y="272891"/>
            <a:ext cx="6157317" cy="341114"/>
          </a:xfrm>
          <a:prstGeom prst="rect">
            <a:avLst/>
          </a:prstGeom>
          <a:noFill/>
          <a:ln/>
        </p:spPr>
        <p:txBody>
          <a:bodyPr wrap="none" lIns="0" tIns="0" rIns="0" bIns="0" rtlCol="0" anchor="t"/>
          <a:lstStyle/>
          <a:p>
            <a:pPr algn="l" indent="0" marL="0">
              <a:lnSpc>
                <a:spcPts val="2650"/>
              </a:lnSpc>
              <a:buNone/>
            </a:pPr>
            <a:r>
              <a:rPr lang="en-US" sz="2100" b="1" dirty="0">
                <a:solidFill>
                  <a:srgbClr val="F95F88"/>
                </a:solidFill>
                <a:latin typeface="Petrona Bold" pitchFamily="34" charset="0"/>
                <a:ea typeface="Petrona Bold" pitchFamily="34" charset="-122"/>
                <a:cs typeface="Petrona Bold" pitchFamily="34" charset="-120"/>
              </a:rPr>
              <a:t>The 30-60-90 Day Plan: Seal the Deal with Vision</a:t>
            </a:r>
            <a:endParaRPr lang="en-US" sz="2100" dirty="0"/>
          </a:p>
        </p:txBody>
      </p:sp>
      <p:sp>
        <p:nvSpPr>
          <p:cNvPr id="3" name="Text 1"/>
          <p:cNvSpPr/>
          <p:nvPr/>
        </p:nvSpPr>
        <p:spPr>
          <a:xfrm>
            <a:off x="396835" y="812363"/>
            <a:ext cx="13836729" cy="317183"/>
          </a:xfrm>
          <a:prstGeom prst="rect">
            <a:avLst/>
          </a:prstGeom>
          <a:noFill/>
          <a:ln/>
        </p:spPr>
        <p:txBody>
          <a:bodyPr wrap="square" lIns="0" tIns="0" rIns="0" bIns="0" rtlCol="0" anchor="t"/>
          <a:lstStyle/>
          <a:p>
            <a:pPr algn="l" indent="0" marL="0">
              <a:lnSpc>
                <a:spcPts val="1250"/>
              </a:lnSpc>
              <a:buNone/>
            </a:pPr>
            <a:r>
              <a:rPr lang="en-US" sz="750" dirty="0">
                <a:solidFill>
                  <a:srgbClr val="272525"/>
                </a:solidFill>
                <a:latin typeface="Inter" pitchFamily="34" charset="0"/>
                <a:ea typeface="Inter" pitchFamily="34" charset="-122"/>
                <a:cs typeface="Inter" pitchFamily="34" charset="-120"/>
              </a:rPr>
              <a:t>Here's the secret weapon that elite candidates use to stand out in final interviews and set themselves up for success from day one: </a:t>
            </a:r>
            <a:pPr algn="l" indent="0" marL="0">
              <a:lnSpc>
                <a:spcPts val="1250"/>
              </a:lnSpc>
              <a:buNone/>
            </a:pPr>
            <a:r>
              <a:rPr lang="en-US" sz="750" b="1" dirty="0">
                <a:solidFill>
                  <a:srgbClr val="272525"/>
                </a:solidFill>
                <a:latin typeface="Inter" pitchFamily="34" charset="0"/>
                <a:ea typeface="Inter" pitchFamily="34" charset="-122"/>
                <a:cs typeface="Inter" pitchFamily="34" charset="-120"/>
              </a:rPr>
              <a:t>the 30-60-90 day plan</a:t>
            </a:r>
            <a:pPr algn="l" indent="0" marL="0">
              <a:lnSpc>
                <a:spcPts val="1250"/>
              </a:lnSpc>
              <a:buNone/>
            </a:pPr>
            <a:r>
              <a:rPr lang="en-US" sz="750" dirty="0">
                <a:solidFill>
                  <a:srgbClr val="272525"/>
                </a:solidFill>
                <a:latin typeface="Inter" pitchFamily="34" charset="0"/>
                <a:ea typeface="Inter" pitchFamily="34" charset="-122"/>
                <a:cs typeface="Inter" pitchFamily="34" charset="-120"/>
              </a:rPr>
              <a:t>. This isn't about your past experience anymore — it's about painting a vivid picture of your future impact. You're not selling what you've done; you're selling the specific value you'll create in this role at this company.</a:t>
            </a:r>
            <a:endParaRPr lang="en-US" sz="750" dirty="0"/>
          </a:p>
        </p:txBody>
      </p:sp>
      <p:sp>
        <p:nvSpPr>
          <p:cNvPr id="4" name="Shape 2"/>
          <p:cNvSpPr/>
          <p:nvPr/>
        </p:nvSpPr>
        <p:spPr>
          <a:xfrm>
            <a:off x="396835" y="3235762"/>
            <a:ext cx="13836729" cy="15240"/>
          </a:xfrm>
          <a:prstGeom prst="roundRect">
            <a:avLst>
              <a:gd name="adj" fmla="val 273488"/>
            </a:avLst>
          </a:prstGeom>
          <a:solidFill>
            <a:srgbClr val="C6BDDA"/>
          </a:solidFill>
          <a:ln/>
        </p:spPr>
      </p:sp>
      <p:sp>
        <p:nvSpPr>
          <p:cNvPr id="5" name="Shape 3"/>
          <p:cNvSpPr/>
          <p:nvPr/>
        </p:nvSpPr>
        <p:spPr>
          <a:xfrm>
            <a:off x="3817263" y="2938165"/>
            <a:ext cx="15240" cy="297656"/>
          </a:xfrm>
          <a:prstGeom prst="roundRect">
            <a:avLst>
              <a:gd name="adj" fmla="val 273488"/>
            </a:avLst>
          </a:prstGeom>
          <a:solidFill>
            <a:srgbClr val="C6BDDA"/>
          </a:solidFill>
          <a:ln/>
        </p:spPr>
      </p:sp>
      <p:sp>
        <p:nvSpPr>
          <p:cNvPr id="6" name="Shape 4"/>
          <p:cNvSpPr/>
          <p:nvPr/>
        </p:nvSpPr>
        <p:spPr>
          <a:xfrm>
            <a:off x="3713321" y="3124140"/>
            <a:ext cx="223242" cy="223242"/>
          </a:xfrm>
          <a:prstGeom prst="roundRect">
            <a:avLst>
              <a:gd name="adj" fmla="val 18670"/>
            </a:avLst>
          </a:prstGeom>
          <a:solidFill>
            <a:srgbClr val="E0D7F4"/>
          </a:solidFill>
          <a:ln w="7620">
            <a:solidFill>
              <a:srgbClr val="C6BDDA"/>
            </a:solidFill>
            <a:prstDash val="solid"/>
          </a:ln>
        </p:spPr>
      </p:sp>
      <p:sp>
        <p:nvSpPr>
          <p:cNvPr id="7" name="Text 5"/>
          <p:cNvSpPr/>
          <p:nvPr/>
        </p:nvSpPr>
        <p:spPr>
          <a:xfrm>
            <a:off x="3743027" y="3133368"/>
            <a:ext cx="163711" cy="204668"/>
          </a:xfrm>
          <a:prstGeom prst="rect">
            <a:avLst/>
          </a:prstGeom>
          <a:noFill/>
          <a:ln/>
        </p:spPr>
        <p:txBody>
          <a:bodyPr wrap="none" lIns="0" tIns="0" rIns="0" bIns="0" rtlCol="0" anchor="t"/>
          <a:lstStyle/>
          <a:p>
            <a:pPr algn="ctr" indent="0" marL="0">
              <a:lnSpc>
                <a:spcPts val="1250"/>
              </a:lnSpc>
              <a:buNone/>
            </a:pPr>
            <a:r>
              <a:rPr lang="en-US" sz="1250" b="1" dirty="0">
                <a:solidFill>
                  <a:srgbClr val="272525"/>
                </a:solidFill>
                <a:latin typeface="Petrona Bold" pitchFamily="34" charset="0"/>
                <a:ea typeface="Petrona Bold" pitchFamily="34" charset="-122"/>
                <a:cs typeface="Petrona Bold" pitchFamily="34" charset="-120"/>
              </a:rPr>
              <a:t>1</a:t>
            </a:r>
            <a:endParaRPr lang="en-US" sz="1250" dirty="0"/>
          </a:p>
        </p:txBody>
      </p:sp>
      <p:sp>
        <p:nvSpPr>
          <p:cNvPr id="8" name="Text 6"/>
          <p:cNvSpPr/>
          <p:nvPr/>
        </p:nvSpPr>
        <p:spPr>
          <a:xfrm>
            <a:off x="3006566" y="1241108"/>
            <a:ext cx="1636752" cy="170497"/>
          </a:xfrm>
          <a:prstGeom prst="rect">
            <a:avLst/>
          </a:prstGeom>
          <a:noFill/>
          <a:ln/>
        </p:spPr>
        <p:txBody>
          <a:bodyPr wrap="none" lIns="0" tIns="0" rIns="0" bIns="0" rtlCol="0" anchor="t"/>
          <a:lstStyle/>
          <a:p>
            <a:pPr algn="ctr" indent="0" marL="0">
              <a:lnSpc>
                <a:spcPts val="1300"/>
              </a:lnSpc>
              <a:buNone/>
            </a:pPr>
            <a:r>
              <a:rPr lang="en-US" sz="1050" b="1" dirty="0">
                <a:solidFill>
                  <a:srgbClr val="272525"/>
                </a:solidFill>
                <a:latin typeface="Petrona Bold" pitchFamily="34" charset="0"/>
                <a:ea typeface="Petrona Bold" pitchFamily="34" charset="-122"/>
                <a:cs typeface="Petrona Bold" pitchFamily="34" charset="-120"/>
              </a:rPr>
              <a:t>Days 1-30: Learn &amp; Absorb</a:t>
            </a:r>
            <a:endParaRPr lang="en-US" sz="1050" dirty="0"/>
          </a:p>
        </p:txBody>
      </p:sp>
      <p:sp>
        <p:nvSpPr>
          <p:cNvPr id="9" name="Text 7"/>
          <p:cNvSpPr/>
          <p:nvPr/>
        </p:nvSpPr>
        <p:spPr>
          <a:xfrm>
            <a:off x="496014" y="1471136"/>
            <a:ext cx="6657975" cy="158591"/>
          </a:xfrm>
          <a:prstGeom prst="rect">
            <a:avLst/>
          </a:prstGeom>
          <a:noFill/>
          <a:ln/>
        </p:spPr>
        <p:txBody>
          <a:bodyPr wrap="none" lIns="0" tIns="0" rIns="0" bIns="0" rtlCol="0" anchor="t"/>
          <a:lstStyle/>
          <a:p>
            <a:pPr algn="ctr" indent="0" marL="0">
              <a:lnSpc>
                <a:spcPts val="1250"/>
              </a:lnSpc>
              <a:buNone/>
            </a:pPr>
            <a:r>
              <a:rPr lang="en-US" sz="750" b="1" dirty="0">
                <a:solidFill>
                  <a:srgbClr val="272525"/>
                </a:solidFill>
                <a:latin typeface="Inter" pitchFamily="34" charset="0"/>
                <a:ea typeface="Inter" pitchFamily="34" charset="-122"/>
                <a:cs typeface="Inter" pitchFamily="34" charset="-120"/>
              </a:rPr>
              <a:t>Goal: Build foundation and credibility</a:t>
            </a:r>
            <a:endParaRPr lang="en-US" sz="750" dirty="0"/>
          </a:p>
        </p:txBody>
      </p:sp>
      <p:sp>
        <p:nvSpPr>
          <p:cNvPr id="10" name="Text 8"/>
          <p:cNvSpPr/>
          <p:nvPr/>
        </p:nvSpPr>
        <p:spPr>
          <a:xfrm>
            <a:off x="496014" y="1689259"/>
            <a:ext cx="6657975"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Meet every team member and key stakeholders</a:t>
            </a:r>
            <a:endParaRPr lang="en-US" sz="750" dirty="0"/>
          </a:p>
        </p:txBody>
      </p:sp>
      <p:sp>
        <p:nvSpPr>
          <p:cNvPr id="11" name="Text 9"/>
          <p:cNvSpPr/>
          <p:nvPr/>
        </p:nvSpPr>
        <p:spPr>
          <a:xfrm>
            <a:off x="496014" y="1882497"/>
            <a:ext cx="6657975"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Master internal systems, tools, and workflows</a:t>
            </a:r>
            <a:endParaRPr lang="en-US" sz="750" dirty="0"/>
          </a:p>
        </p:txBody>
      </p:sp>
      <p:sp>
        <p:nvSpPr>
          <p:cNvPr id="12" name="Text 10"/>
          <p:cNvSpPr/>
          <p:nvPr/>
        </p:nvSpPr>
        <p:spPr>
          <a:xfrm>
            <a:off x="496014" y="2075736"/>
            <a:ext cx="6657975"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Shadow top performers to understand best practices</a:t>
            </a:r>
            <a:endParaRPr lang="en-US" sz="750" dirty="0"/>
          </a:p>
        </p:txBody>
      </p:sp>
      <p:sp>
        <p:nvSpPr>
          <p:cNvPr id="13" name="Text 11"/>
          <p:cNvSpPr/>
          <p:nvPr/>
        </p:nvSpPr>
        <p:spPr>
          <a:xfrm>
            <a:off x="496014" y="2268974"/>
            <a:ext cx="6657975"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Identify 2-3 quick wins you can deliver immediately</a:t>
            </a:r>
            <a:endParaRPr lang="en-US" sz="750" dirty="0"/>
          </a:p>
        </p:txBody>
      </p:sp>
      <p:sp>
        <p:nvSpPr>
          <p:cNvPr id="14" name="Text 12"/>
          <p:cNvSpPr/>
          <p:nvPr/>
        </p:nvSpPr>
        <p:spPr>
          <a:xfrm>
            <a:off x="496014" y="2462213"/>
            <a:ext cx="6657975"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Ask questions and take detailed notes on pain points</a:t>
            </a:r>
            <a:endParaRPr lang="en-US" sz="750" dirty="0"/>
          </a:p>
        </p:txBody>
      </p:sp>
      <p:sp>
        <p:nvSpPr>
          <p:cNvPr id="15" name="Text 13"/>
          <p:cNvSpPr/>
          <p:nvPr/>
        </p:nvSpPr>
        <p:spPr>
          <a:xfrm>
            <a:off x="496014" y="2680335"/>
            <a:ext cx="6657975" cy="158591"/>
          </a:xfrm>
          <a:prstGeom prst="rect">
            <a:avLst/>
          </a:prstGeom>
          <a:noFill/>
          <a:ln/>
        </p:spPr>
        <p:txBody>
          <a:bodyPr wrap="none" lIns="0" tIns="0" rIns="0" bIns="0" rtlCol="0" anchor="t"/>
          <a:lstStyle/>
          <a:p>
            <a:pPr algn="ctr" indent="0" marL="0">
              <a:lnSpc>
                <a:spcPts val="1250"/>
              </a:lnSpc>
              <a:buNone/>
            </a:pPr>
            <a:r>
              <a:rPr lang="en-US" sz="750" i="1" dirty="0">
                <a:solidFill>
                  <a:srgbClr val="272525"/>
                </a:solidFill>
                <a:latin typeface="Inter" pitchFamily="34" charset="0"/>
                <a:ea typeface="Inter" pitchFamily="34" charset="-122"/>
                <a:cs typeface="Inter" pitchFamily="34" charset="-120"/>
              </a:rPr>
              <a:t>AI prompt: "Based on this job description, what should I learn in my first 30 days as [Role]?"</a:t>
            </a:r>
            <a:endParaRPr lang="en-US" sz="750" dirty="0"/>
          </a:p>
        </p:txBody>
      </p:sp>
      <p:sp>
        <p:nvSpPr>
          <p:cNvPr id="16" name="Shape 14"/>
          <p:cNvSpPr/>
          <p:nvPr/>
        </p:nvSpPr>
        <p:spPr>
          <a:xfrm>
            <a:off x="7307342" y="3235702"/>
            <a:ext cx="15240" cy="297656"/>
          </a:xfrm>
          <a:prstGeom prst="roundRect">
            <a:avLst>
              <a:gd name="adj" fmla="val 273488"/>
            </a:avLst>
          </a:prstGeom>
          <a:solidFill>
            <a:srgbClr val="C6BDDA"/>
          </a:solidFill>
          <a:ln/>
        </p:spPr>
      </p:sp>
      <p:sp>
        <p:nvSpPr>
          <p:cNvPr id="17" name="Shape 15"/>
          <p:cNvSpPr/>
          <p:nvPr/>
        </p:nvSpPr>
        <p:spPr>
          <a:xfrm>
            <a:off x="7203400" y="3124140"/>
            <a:ext cx="223242" cy="223242"/>
          </a:xfrm>
          <a:prstGeom prst="roundRect">
            <a:avLst>
              <a:gd name="adj" fmla="val 18670"/>
            </a:avLst>
          </a:prstGeom>
          <a:solidFill>
            <a:srgbClr val="E0D7F4"/>
          </a:solidFill>
          <a:ln w="7620">
            <a:solidFill>
              <a:srgbClr val="C6BDDA"/>
            </a:solidFill>
            <a:prstDash val="solid"/>
          </a:ln>
        </p:spPr>
      </p:sp>
      <p:sp>
        <p:nvSpPr>
          <p:cNvPr id="18" name="Text 16"/>
          <p:cNvSpPr/>
          <p:nvPr/>
        </p:nvSpPr>
        <p:spPr>
          <a:xfrm>
            <a:off x="7233106" y="3133368"/>
            <a:ext cx="163711" cy="204668"/>
          </a:xfrm>
          <a:prstGeom prst="rect">
            <a:avLst/>
          </a:prstGeom>
          <a:noFill/>
          <a:ln/>
        </p:spPr>
        <p:txBody>
          <a:bodyPr wrap="none" lIns="0" tIns="0" rIns="0" bIns="0" rtlCol="0" anchor="t"/>
          <a:lstStyle/>
          <a:p>
            <a:pPr algn="ctr" indent="0" marL="0">
              <a:lnSpc>
                <a:spcPts val="1250"/>
              </a:lnSpc>
              <a:buNone/>
            </a:pPr>
            <a:r>
              <a:rPr lang="en-US" sz="1250" b="1" dirty="0">
                <a:solidFill>
                  <a:srgbClr val="272525"/>
                </a:solidFill>
                <a:latin typeface="Petrona Bold" pitchFamily="34" charset="0"/>
                <a:ea typeface="Petrona Bold" pitchFamily="34" charset="-122"/>
                <a:cs typeface="Petrona Bold" pitchFamily="34" charset="-120"/>
              </a:rPr>
              <a:t>2</a:t>
            </a:r>
            <a:endParaRPr lang="en-US" sz="1250" dirty="0"/>
          </a:p>
        </p:txBody>
      </p:sp>
      <p:sp>
        <p:nvSpPr>
          <p:cNvPr id="19" name="Text 17"/>
          <p:cNvSpPr/>
          <p:nvPr/>
        </p:nvSpPr>
        <p:spPr>
          <a:xfrm>
            <a:off x="6459379" y="3632597"/>
            <a:ext cx="1711404" cy="170497"/>
          </a:xfrm>
          <a:prstGeom prst="rect">
            <a:avLst/>
          </a:prstGeom>
          <a:noFill/>
          <a:ln/>
        </p:spPr>
        <p:txBody>
          <a:bodyPr wrap="none" lIns="0" tIns="0" rIns="0" bIns="0" rtlCol="0" anchor="t"/>
          <a:lstStyle/>
          <a:p>
            <a:pPr algn="ctr" indent="0" marL="0">
              <a:lnSpc>
                <a:spcPts val="1300"/>
              </a:lnSpc>
              <a:buNone/>
            </a:pPr>
            <a:r>
              <a:rPr lang="en-US" sz="1050" b="1" dirty="0">
                <a:solidFill>
                  <a:srgbClr val="272525"/>
                </a:solidFill>
                <a:latin typeface="Petrona Bold" pitchFamily="34" charset="0"/>
                <a:ea typeface="Petrona Bold" pitchFamily="34" charset="-122"/>
                <a:cs typeface="Petrona Bold" pitchFamily="34" charset="-120"/>
              </a:rPr>
              <a:t>Days 31-60: Deliver &amp; Prove</a:t>
            </a:r>
            <a:endParaRPr lang="en-US" sz="1050" dirty="0"/>
          </a:p>
        </p:txBody>
      </p:sp>
      <p:sp>
        <p:nvSpPr>
          <p:cNvPr id="20" name="Text 18"/>
          <p:cNvSpPr/>
          <p:nvPr/>
        </p:nvSpPr>
        <p:spPr>
          <a:xfrm>
            <a:off x="3986093" y="3862626"/>
            <a:ext cx="6658094" cy="158591"/>
          </a:xfrm>
          <a:prstGeom prst="rect">
            <a:avLst/>
          </a:prstGeom>
          <a:noFill/>
          <a:ln/>
        </p:spPr>
        <p:txBody>
          <a:bodyPr wrap="none" lIns="0" tIns="0" rIns="0" bIns="0" rtlCol="0" anchor="t"/>
          <a:lstStyle/>
          <a:p>
            <a:pPr algn="ctr" indent="0" marL="0">
              <a:lnSpc>
                <a:spcPts val="1250"/>
              </a:lnSpc>
              <a:buNone/>
            </a:pPr>
            <a:r>
              <a:rPr lang="en-US" sz="750" b="1" dirty="0">
                <a:solidFill>
                  <a:srgbClr val="272525"/>
                </a:solidFill>
                <a:latin typeface="Inter" pitchFamily="34" charset="0"/>
                <a:ea typeface="Inter" pitchFamily="34" charset="-122"/>
                <a:cs typeface="Inter" pitchFamily="34" charset="-120"/>
              </a:rPr>
              <a:t>Goal: Create measurable early results</a:t>
            </a:r>
            <a:endParaRPr lang="en-US" sz="750" dirty="0"/>
          </a:p>
        </p:txBody>
      </p:sp>
      <p:sp>
        <p:nvSpPr>
          <p:cNvPr id="21" name="Text 19"/>
          <p:cNvSpPr/>
          <p:nvPr/>
        </p:nvSpPr>
        <p:spPr>
          <a:xfrm>
            <a:off x="3986093" y="4080748"/>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Execute on those quick wins identified in month 1</a:t>
            </a:r>
            <a:endParaRPr lang="en-US" sz="750" dirty="0"/>
          </a:p>
        </p:txBody>
      </p:sp>
      <p:sp>
        <p:nvSpPr>
          <p:cNvPr id="22" name="Text 20"/>
          <p:cNvSpPr/>
          <p:nvPr/>
        </p:nvSpPr>
        <p:spPr>
          <a:xfrm>
            <a:off x="3986093" y="4273987"/>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Take ownership of specific projects or processes</a:t>
            </a:r>
            <a:endParaRPr lang="en-US" sz="750" dirty="0"/>
          </a:p>
        </p:txBody>
      </p:sp>
      <p:sp>
        <p:nvSpPr>
          <p:cNvPr id="23" name="Text 21"/>
          <p:cNvSpPr/>
          <p:nvPr/>
        </p:nvSpPr>
        <p:spPr>
          <a:xfrm>
            <a:off x="3986093" y="4467225"/>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Bring data-driven insights from your observations</a:t>
            </a:r>
            <a:endParaRPr lang="en-US" sz="750" dirty="0"/>
          </a:p>
        </p:txBody>
      </p:sp>
      <p:sp>
        <p:nvSpPr>
          <p:cNvPr id="24" name="Text 22"/>
          <p:cNvSpPr/>
          <p:nvPr/>
        </p:nvSpPr>
        <p:spPr>
          <a:xfrm>
            <a:off x="3986093" y="4660463"/>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Build trust by delivering quality work consistently</a:t>
            </a:r>
            <a:endParaRPr lang="en-US" sz="750" dirty="0"/>
          </a:p>
        </p:txBody>
      </p:sp>
      <p:sp>
        <p:nvSpPr>
          <p:cNvPr id="25" name="Text 23"/>
          <p:cNvSpPr/>
          <p:nvPr/>
        </p:nvSpPr>
        <p:spPr>
          <a:xfrm>
            <a:off x="3986093" y="4853702"/>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Start contributing ideas in team meetings</a:t>
            </a:r>
            <a:endParaRPr lang="en-US" sz="750" dirty="0"/>
          </a:p>
        </p:txBody>
      </p:sp>
      <p:sp>
        <p:nvSpPr>
          <p:cNvPr id="26" name="Text 24"/>
          <p:cNvSpPr/>
          <p:nvPr/>
        </p:nvSpPr>
        <p:spPr>
          <a:xfrm>
            <a:off x="3986093" y="5071824"/>
            <a:ext cx="6658094" cy="158591"/>
          </a:xfrm>
          <a:prstGeom prst="rect">
            <a:avLst/>
          </a:prstGeom>
          <a:noFill/>
          <a:ln/>
        </p:spPr>
        <p:txBody>
          <a:bodyPr wrap="none" lIns="0" tIns="0" rIns="0" bIns="0" rtlCol="0" anchor="t"/>
          <a:lstStyle/>
          <a:p>
            <a:pPr algn="ctr" indent="0" marL="0">
              <a:lnSpc>
                <a:spcPts val="1250"/>
              </a:lnSpc>
              <a:buNone/>
            </a:pPr>
            <a:r>
              <a:rPr lang="en-US" sz="750" i="1" dirty="0">
                <a:solidFill>
                  <a:srgbClr val="272525"/>
                </a:solidFill>
                <a:latin typeface="Inter" pitchFamily="34" charset="0"/>
                <a:ea typeface="Inter" pitchFamily="34" charset="-122"/>
                <a:cs typeface="Inter" pitchFamily="34" charset="-120"/>
              </a:rPr>
              <a:t>AI prompt: "What are realistic deliverables for a [Role] in their second month?"</a:t>
            </a:r>
            <a:endParaRPr lang="en-US" sz="750" dirty="0"/>
          </a:p>
        </p:txBody>
      </p:sp>
      <p:sp>
        <p:nvSpPr>
          <p:cNvPr id="27" name="Shape 25"/>
          <p:cNvSpPr/>
          <p:nvPr/>
        </p:nvSpPr>
        <p:spPr>
          <a:xfrm>
            <a:off x="10797540" y="2938165"/>
            <a:ext cx="15240" cy="297656"/>
          </a:xfrm>
          <a:prstGeom prst="roundRect">
            <a:avLst>
              <a:gd name="adj" fmla="val 273488"/>
            </a:avLst>
          </a:prstGeom>
          <a:solidFill>
            <a:srgbClr val="C6BDDA"/>
          </a:solidFill>
          <a:ln/>
        </p:spPr>
      </p:sp>
      <p:sp>
        <p:nvSpPr>
          <p:cNvPr id="28" name="Shape 26"/>
          <p:cNvSpPr/>
          <p:nvPr/>
        </p:nvSpPr>
        <p:spPr>
          <a:xfrm>
            <a:off x="10693598" y="3124140"/>
            <a:ext cx="223242" cy="223242"/>
          </a:xfrm>
          <a:prstGeom prst="roundRect">
            <a:avLst>
              <a:gd name="adj" fmla="val 18670"/>
            </a:avLst>
          </a:prstGeom>
          <a:solidFill>
            <a:srgbClr val="E0D7F4"/>
          </a:solidFill>
          <a:ln w="7620">
            <a:solidFill>
              <a:srgbClr val="C6BDDA"/>
            </a:solidFill>
            <a:prstDash val="solid"/>
          </a:ln>
        </p:spPr>
      </p:sp>
      <p:sp>
        <p:nvSpPr>
          <p:cNvPr id="29" name="Text 27"/>
          <p:cNvSpPr/>
          <p:nvPr/>
        </p:nvSpPr>
        <p:spPr>
          <a:xfrm>
            <a:off x="10723305" y="3133368"/>
            <a:ext cx="163711" cy="204668"/>
          </a:xfrm>
          <a:prstGeom prst="rect">
            <a:avLst/>
          </a:prstGeom>
          <a:noFill/>
          <a:ln/>
        </p:spPr>
        <p:txBody>
          <a:bodyPr wrap="none" lIns="0" tIns="0" rIns="0" bIns="0" rtlCol="0" anchor="t"/>
          <a:lstStyle/>
          <a:p>
            <a:pPr algn="ctr" indent="0" marL="0">
              <a:lnSpc>
                <a:spcPts val="1250"/>
              </a:lnSpc>
              <a:buNone/>
            </a:pPr>
            <a:r>
              <a:rPr lang="en-US" sz="1250" b="1" dirty="0">
                <a:solidFill>
                  <a:srgbClr val="272525"/>
                </a:solidFill>
                <a:latin typeface="Petrona Bold" pitchFamily="34" charset="0"/>
                <a:ea typeface="Petrona Bold" pitchFamily="34" charset="-122"/>
                <a:cs typeface="Petrona Bold" pitchFamily="34" charset="-120"/>
              </a:rPr>
              <a:t>3</a:t>
            </a:r>
            <a:endParaRPr lang="en-US" sz="1250" dirty="0"/>
          </a:p>
        </p:txBody>
      </p:sp>
      <p:sp>
        <p:nvSpPr>
          <p:cNvPr id="30" name="Text 28"/>
          <p:cNvSpPr/>
          <p:nvPr/>
        </p:nvSpPr>
        <p:spPr>
          <a:xfrm>
            <a:off x="9824442" y="1241108"/>
            <a:ext cx="1961674" cy="170497"/>
          </a:xfrm>
          <a:prstGeom prst="rect">
            <a:avLst/>
          </a:prstGeom>
          <a:noFill/>
          <a:ln/>
        </p:spPr>
        <p:txBody>
          <a:bodyPr wrap="none" lIns="0" tIns="0" rIns="0" bIns="0" rtlCol="0" anchor="t"/>
          <a:lstStyle/>
          <a:p>
            <a:pPr algn="ctr" indent="0" marL="0">
              <a:lnSpc>
                <a:spcPts val="1300"/>
              </a:lnSpc>
              <a:buNone/>
            </a:pPr>
            <a:r>
              <a:rPr lang="en-US" sz="1050" b="1" dirty="0">
                <a:solidFill>
                  <a:srgbClr val="272525"/>
                </a:solidFill>
                <a:latin typeface="Petrona Bold" pitchFamily="34" charset="0"/>
                <a:ea typeface="Petrona Bold" pitchFamily="34" charset="-122"/>
                <a:cs typeface="Petrona Bold" pitchFamily="34" charset="-120"/>
              </a:rPr>
              <a:t>Days 61-90: Optimize &amp; Expand</a:t>
            </a:r>
            <a:endParaRPr lang="en-US" sz="1050" dirty="0"/>
          </a:p>
        </p:txBody>
      </p:sp>
      <p:sp>
        <p:nvSpPr>
          <p:cNvPr id="31" name="Text 29"/>
          <p:cNvSpPr/>
          <p:nvPr/>
        </p:nvSpPr>
        <p:spPr>
          <a:xfrm>
            <a:off x="7476292" y="1471136"/>
            <a:ext cx="6658094" cy="158591"/>
          </a:xfrm>
          <a:prstGeom prst="rect">
            <a:avLst/>
          </a:prstGeom>
          <a:noFill/>
          <a:ln/>
        </p:spPr>
        <p:txBody>
          <a:bodyPr wrap="none" lIns="0" tIns="0" rIns="0" bIns="0" rtlCol="0" anchor="t"/>
          <a:lstStyle/>
          <a:p>
            <a:pPr algn="ctr" indent="0" marL="0">
              <a:lnSpc>
                <a:spcPts val="1250"/>
              </a:lnSpc>
              <a:buNone/>
            </a:pPr>
            <a:r>
              <a:rPr lang="en-US" sz="750" b="1" dirty="0">
                <a:solidFill>
                  <a:srgbClr val="272525"/>
                </a:solidFill>
                <a:latin typeface="Inter" pitchFamily="34" charset="0"/>
                <a:ea typeface="Inter" pitchFamily="34" charset="-122"/>
                <a:cs typeface="Inter" pitchFamily="34" charset="-120"/>
              </a:rPr>
              <a:t>Goal: Demonstrate strategic thinking</a:t>
            </a:r>
            <a:endParaRPr lang="en-US" sz="750" dirty="0"/>
          </a:p>
        </p:txBody>
      </p:sp>
      <p:sp>
        <p:nvSpPr>
          <p:cNvPr id="32" name="Text 30"/>
          <p:cNvSpPr/>
          <p:nvPr/>
        </p:nvSpPr>
        <p:spPr>
          <a:xfrm>
            <a:off x="7476292" y="1689259"/>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Propose process improvements or automation ideas</a:t>
            </a:r>
            <a:endParaRPr lang="en-US" sz="750" dirty="0"/>
          </a:p>
        </p:txBody>
      </p:sp>
      <p:sp>
        <p:nvSpPr>
          <p:cNvPr id="33" name="Text 31"/>
          <p:cNvSpPr/>
          <p:nvPr/>
        </p:nvSpPr>
        <p:spPr>
          <a:xfrm>
            <a:off x="7476292" y="1882497"/>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Lead a small initiative or project independently</a:t>
            </a:r>
            <a:endParaRPr lang="en-US" sz="750" dirty="0"/>
          </a:p>
        </p:txBody>
      </p:sp>
      <p:sp>
        <p:nvSpPr>
          <p:cNvPr id="34" name="Text 32"/>
          <p:cNvSpPr/>
          <p:nvPr/>
        </p:nvSpPr>
        <p:spPr>
          <a:xfrm>
            <a:off x="7476292" y="2075736"/>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Share learnings and best practices with the team</a:t>
            </a:r>
            <a:endParaRPr lang="en-US" sz="750" dirty="0"/>
          </a:p>
        </p:txBody>
      </p:sp>
      <p:sp>
        <p:nvSpPr>
          <p:cNvPr id="35" name="Text 33"/>
          <p:cNvSpPr/>
          <p:nvPr/>
        </p:nvSpPr>
        <p:spPr>
          <a:xfrm>
            <a:off x="7476292" y="2268974"/>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Identify opportunities for innovation or efficiency</a:t>
            </a:r>
            <a:endParaRPr lang="en-US" sz="750" dirty="0"/>
          </a:p>
        </p:txBody>
      </p:sp>
      <p:sp>
        <p:nvSpPr>
          <p:cNvPr id="36" name="Text 34"/>
          <p:cNvSpPr/>
          <p:nvPr/>
        </p:nvSpPr>
        <p:spPr>
          <a:xfrm>
            <a:off x="7476292" y="2462213"/>
            <a:ext cx="6658094"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272525"/>
                </a:solidFill>
                <a:latin typeface="Inter" pitchFamily="34" charset="0"/>
                <a:ea typeface="Inter" pitchFamily="34" charset="-122"/>
                <a:cs typeface="Inter" pitchFamily="34" charset="-120"/>
              </a:rPr>
              <a:t>Position yourself for increased responsibility</a:t>
            </a:r>
            <a:endParaRPr lang="en-US" sz="750" dirty="0"/>
          </a:p>
        </p:txBody>
      </p:sp>
      <p:sp>
        <p:nvSpPr>
          <p:cNvPr id="37" name="Text 35"/>
          <p:cNvSpPr/>
          <p:nvPr/>
        </p:nvSpPr>
        <p:spPr>
          <a:xfrm>
            <a:off x="7476292" y="2680335"/>
            <a:ext cx="6658094" cy="158591"/>
          </a:xfrm>
          <a:prstGeom prst="rect">
            <a:avLst/>
          </a:prstGeom>
          <a:noFill/>
          <a:ln/>
        </p:spPr>
        <p:txBody>
          <a:bodyPr wrap="none" lIns="0" tIns="0" rIns="0" bIns="0" rtlCol="0" anchor="t"/>
          <a:lstStyle/>
          <a:p>
            <a:pPr algn="ctr" indent="0" marL="0">
              <a:lnSpc>
                <a:spcPts val="1250"/>
              </a:lnSpc>
              <a:buNone/>
            </a:pPr>
            <a:r>
              <a:rPr lang="en-US" sz="750" i="1" dirty="0">
                <a:solidFill>
                  <a:srgbClr val="272525"/>
                </a:solidFill>
                <a:latin typeface="Inter" pitchFamily="34" charset="0"/>
                <a:ea typeface="Inter" pitchFamily="34" charset="-122"/>
                <a:cs typeface="Inter" pitchFamily="34" charset="-120"/>
              </a:rPr>
              <a:t>AI prompt: "Based on [Company]'s goals, what improvements could I propose in month 3?"</a:t>
            </a:r>
            <a:endParaRPr lang="en-US" sz="750" dirty="0"/>
          </a:p>
        </p:txBody>
      </p:sp>
      <p:sp>
        <p:nvSpPr>
          <p:cNvPr id="38" name="Text 36"/>
          <p:cNvSpPr/>
          <p:nvPr/>
        </p:nvSpPr>
        <p:spPr>
          <a:xfrm>
            <a:off x="396835" y="5379244"/>
            <a:ext cx="1786414" cy="204549"/>
          </a:xfrm>
          <a:prstGeom prst="rect">
            <a:avLst/>
          </a:prstGeom>
          <a:noFill/>
          <a:ln/>
        </p:spPr>
        <p:txBody>
          <a:bodyPr wrap="none" lIns="0" tIns="0" rIns="0" bIns="0" rtlCol="0" anchor="t"/>
          <a:lstStyle/>
          <a:p>
            <a:pPr algn="l" indent="0" marL="0">
              <a:lnSpc>
                <a:spcPts val="1600"/>
              </a:lnSpc>
              <a:buNone/>
            </a:pPr>
            <a:r>
              <a:rPr lang="en-US" sz="1250" b="1" dirty="0">
                <a:solidFill>
                  <a:srgbClr val="F95F88"/>
                </a:solidFill>
                <a:latin typeface="Petrona Bold" pitchFamily="34" charset="0"/>
                <a:ea typeface="Petrona Bold" pitchFamily="34" charset="-122"/>
                <a:cs typeface="Petrona Bold" pitchFamily="34" charset="-120"/>
              </a:rPr>
              <a:t>Why This Seals the Deal</a:t>
            </a:r>
            <a:endParaRPr lang="en-US" sz="1250" dirty="0"/>
          </a:p>
        </p:txBody>
      </p:sp>
      <p:pic>
        <p:nvPicPr>
          <p:cNvPr id="39" name="Image 0" descr="preencoded.png">    </p:cNvPr>
          <p:cNvPicPr>
            <a:picLocks noChangeAspect="1"/>
          </p:cNvPicPr>
          <p:nvPr/>
        </p:nvPicPr>
        <p:blipFill>
          <a:blip r:embed="rId1"/>
          <a:stretch>
            <a:fillRect/>
          </a:stretch>
        </p:blipFill>
        <p:spPr>
          <a:xfrm>
            <a:off x="396835" y="5732621"/>
            <a:ext cx="248007" cy="248007"/>
          </a:xfrm>
          <a:prstGeom prst="rect">
            <a:avLst/>
          </a:prstGeom>
        </p:spPr>
      </p:pic>
      <p:sp>
        <p:nvSpPr>
          <p:cNvPr id="40" name="Text 37"/>
          <p:cNvSpPr/>
          <p:nvPr/>
        </p:nvSpPr>
        <p:spPr>
          <a:xfrm>
            <a:off x="768787" y="5791438"/>
            <a:ext cx="1432203" cy="170497"/>
          </a:xfrm>
          <a:prstGeom prst="rect">
            <a:avLst/>
          </a:prstGeom>
          <a:noFill/>
          <a:ln/>
        </p:spPr>
        <p:txBody>
          <a:bodyPr wrap="none" lIns="0" tIns="0" rIns="0" bIns="0" rtlCol="0" anchor="t"/>
          <a:lstStyle/>
          <a:p>
            <a:pPr algn="l" indent="0" marL="0">
              <a:lnSpc>
                <a:spcPts val="1300"/>
              </a:lnSpc>
              <a:buNone/>
            </a:pPr>
            <a:r>
              <a:rPr lang="en-US" sz="1050" b="1" dirty="0">
                <a:solidFill>
                  <a:srgbClr val="272525"/>
                </a:solidFill>
                <a:latin typeface="Petrona Bold" pitchFamily="34" charset="0"/>
                <a:ea typeface="Petrona Bold" pitchFamily="34" charset="-122"/>
                <a:cs typeface="Petrona Bold" pitchFamily="34" charset="-120"/>
              </a:rPr>
              <a:t>Shows You're a Planner</a:t>
            </a:r>
            <a:endParaRPr lang="en-US" sz="1050" dirty="0"/>
          </a:p>
        </p:txBody>
      </p:sp>
      <p:sp>
        <p:nvSpPr>
          <p:cNvPr id="41" name="Text 38"/>
          <p:cNvSpPr/>
          <p:nvPr/>
        </p:nvSpPr>
        <p:spPr>
          <a:xfrm>
            <a:off x="768787" y="6021467"/>
            <a:ext cx="4157663" cy="475774"/>
          </a:xfrm>
          <a:prstGeom prst="rect">
            <a:avLst/>
          </a:prstGeom>
          <a:noFill/>
          <a:ln/>
        </p:spPr>
        <p:txBody>
          <a:bodyPr wrap="square" lIns="0" tIns="0" rIns="0" bIns="0" rtlCol="0" anchor="t"/>
          <a:lstStyle/>
          <a:p>
            <a:pPr algn="l" indent="0" marL="0">
              <a:lnSpc>
                <a:spcPts val="1250"/>
              </a:lnSpc>
              <a:buNone/>
            </a:pPr>
            <a:r>
              <a:rPr lang="en-US" sz="750" dirty="0">
                <a:solidFill>
                  <a:srgbClr val="272525"/>
                </a:solidFill>
                <a:latin typeface="Inter" pitchFamily="34" charset="0"/>
                <a:ea typeface="Inter" pitchFamily="34" charset="-122"/>
                <a:cs typeface="Inter" pitchFamily="34" charset="-120"/>
              </a:rPr>
              <a:t>Most candidates talk about past achievements. You're demonstrating how you think about new challenges. This signals maturity and strategic thinking that hiring managers crave.</a:t>
            </a:r>
            <a:endParaRPr lang="en-US" sz="750" dirty="0"/>
          </a:p>
        </p:txBody>
      </p:sp>
      <p:pic>
        <p:nvPicPr>
          <p:cNvPr id="42" name="Image 1" descr="preencoded.png">    </p:cNvPr>
          <p:cNvPicPr>
            <a:picLocks noChangeAspect="1"/>
          </p:cNvPicPr>
          <p:nvPr/>
        </p:nvPicPr>
        <p:blipFill>
          <a:blip r:embed="rId2"/>
          <a:stretch>
            <a:fillRect/>
          </a:stretch>
        </p:blipFill>
        <p:spPr>
          <a:xfrm>
            <a:off x="5050393" y="5732621"/>
            <a:ext cx="248007" cy="248007"/>
          </a:xfrm>
          <a:prstGeom prst="rect">
            <a:avLst/>
          </a:prstGeom>
        </p:spPr>
      </p:pic>
      <p:sp>
        <p:nvSpPr>
          <p:cNvPr id="43" name="Text 39"/>
          <p:cNvSpPr/>
          <p:nvPr/>
        </p:nvSpPr>
        <p:spPr>
          <a:xfrm>
            <a:off x="5422344" y="5791438"/>
            <a:ext cx="1364456" cy="170497"/>
          </a:xfrm>
          <a:prstGeom prst="rect">
            <a:avLst/>
          </a:prstGeom>
          <a:noFill/>
          <a:ln/>
        </p:spPr>
        <p:txBody>
          <a:bodyPr wrap="none" lIns="0" tIns="0" rIns="0" bIns="0" rtlCol="0" anchor="t"/>
          <a:lstStyle/>
          <a:p>
            <a:pPr algn="l" indent="0" marL="0">
              <a:lnSpc>
                <a:spcPts val="1300"/>
              </a:lnSpc>
              <a:buNone/>
            </a:pPr>
            <a:r>
              <a:rPr lang="en-US" sz="1050" b="1" dirty="0">
                <a:solidFill>
                  <a:srgbClr val="272525"/>
                </a:solidFill>
                <a:latin typeface="Petrona Bold" pitchFamily="34" charset="0"/>
                <a:ea typeface="Petrona Bold" pitchFamily="34" charset="-122"/>
                <a:cs typeface="Petrona Bold" pitchFamily="34" charset="-120"/>
              </a:rPr>
              <a:t>Reduces Hiring Risk</a:t>
            </a:r>
            <a:endParaRPr lang="en-US" sz="1050" dirty="0"/>
          </a:p>
        </p:txBody>
      </p:sp>
      <p:sp>
        <p:nvSpPr>
          <p:cNvPr id="44" name="Text 40"/>
          <p:cNvSpPr/>
          <p:nvPr/>
        </p:nvSpPr>
        <p:spPr>
          <a:xfrm>
            <a:off x="5422344" y="6021467"/>
            <a:ext cx="4157663" cy="475774"/>
          </a:xfrm>
          <a:prstGeom prst="rect">
            <a:avLst/>
          </a:prstGeom>
          <a:noFill/>
          <a:ln/>
        </p:spPr>
        <p:txBody>
          <a:bodyPr wrap="square" lIns="0" tIns="0" rIns="0" bIns="0" rtlCol="0" anchor="t"/>
          <a:lstStyle/>
          <a:p>
            <a:pPr algn="l" indent="0" marL="0">
              <a:lnSpc>
                <a:spcPts val="1250"/>
              </a:lnSpc>
              <a:buNone/>
            </a:pPr>
            <a:r>
              <a:rPr lang="en-US" sz="750" dirty="0">
                <a:solidFill>
                  <a:srgbClr val="272525"/>
                </a:solidFill>
                <a:latin typeface="Inter" pitchFamily="34" charset="0"/>
                <a:ea typeface="Inter" pitchFamily="34" charset="-122"/>
                <a:cs typeface="Inter" pitchFamily="34" charset="-120"/>
              </a:rPr>
              <a:t>Hiring managers worry: "Will they actually perform?" Your plan shows exactly how you'll ramp up and start contributing. It removes ambiguity and makes the "yes" decision easier.</a:t>
            </a:r>
            <a:endParaRPr lang="en-US" sz="750" dirty="0"/>
          </a:p>
        </p:txBody>
      </p:sp>
      <p:pic>
        <p:nvPicPr>
          <p:cNvPr id="45" name="Image 2" descr="preencoded.png">    </p:cNvPr>
          <p:cNvPicPr>
            <a:picLocks noChangeAspect="1"/>
          </p:cNvPicPr>
          <p:nvPr/>
        </p:nvPicPr>
        <p:blipFill>
          <a:blip r:embed="rId3"/>
          <a:stretch>
            <a:fillRect/>
          </a:stretch>
        </p:blipFill>
        <p:spPr>
          <a:xfrm>
            <a:off x="9703951" y="5732621"/>
            <a:ext cx="248007" cy="248007"/>
          </a:xfrm>
          <a:prstGeom prst="rect">
            <a:avLst/>
          </a:prstGeom>
        </p:spPr>
      </p:pic>
      <p:sp>
        <p:nvSpPr>
          <p:cNvPr id="46" name="Text 41"/>
          <p:cNvSpPr/>
          <p:nvPr/>
        </p:nvSpPr>
        <p:spPr>
          <a:xfrm>
            <a:off x="10075902" y="5791438"/>
            <a:ext cx="1364456" cy="170497"/>
          </a:xfrm>
          <a:prstGeom prst="rect">
            <a:avLst/>
          </a:prstGeom>
          <a:noFill/>
          <a:ln/>
        </p:spPr>
        <p:txBody>
          <a:bodyPr wrap="none" lIns="0" tIns="0" rIns="0" bIns="0" rtlCol="0" anchor="t"/>
          <a:lstStyle/>
          <a:p>
            <a:pPr algn="l" indent="0" marL="0">
              <a:lnSpc>
                <a:spcPts val="1300"/>
              </a:lnSpc>
              <a:buNone/>
            </a:pPr>
            <a:r>
              <a:rPr lang="en-US" sz="1050" b="1" dirty="0">
                <a:solidFill>
                  <a:srgbClr val="272525"/>
                </a:solidFill>
                <a:latin typeface="Petrona Bold" pitchFamily="34" charset="0"/>
                <a:ea typeface="Petrona Bold" pitchFamily="34" charset="-122"/>
                <a:cs typeface="Petrona Bold" pitchFamily="34" charset="-120"/>
              </a:rPr>
              <a:t>Differentiates You</a:t>
            </a:r>
            <a:endParaRPr lang="en-US" sz="1050" dirty="0"/>
          </a:p>
        </p:txBody>
      </p:sp>
      <p:sp>
        <p:nvSpPr>
          <p:cNvPr id="47" name="Text 42"/>
          <p:cNvSpPr/>
          <p:nvPr/>
        </p:nvSpPr>
        <p:spPr>
          <a:xfrm>
            <a:off x="10075902" y="6021467"/>
            <a:ext cx="4157663" cy="475774"/>
          </a:xfrm>
          <a:prstGeom prst="rect">
            <a:avLst/>
          </a:prstGeom>
          <a:noFill/>
          <a:ln/>
        </p:spPr>
        <p:txBody>
          <a:bodyPr wrap="square" lIns="0" tIns="0" rIns="0" bIns="0" rtlCol="0" anchor="t"/>
          <a:lstStyle/>
          <a:p>
            <a:pPr algn="l" indent="0" marL="0">
              <a:lnSpc>
                <a:spcPts val="1250"/>
              </a:lnSpc>
              <a:buNone/>
            </a:pPr>
            <a:r>
              <a:rPr lang="en-US" sz="750" dirty="0">
                <a:solidFill>
                  <a:srgbClr val="272525"/>
                </a:solidFill>
                <a:latin typeface="Inter" pitchFamily="34" charset="0"/>
                <a:ea typeface="Inter" pitchFamily="34" charset="-122"/>
                <a:cs typeface="Inter" pitchFamily="34" charset="-120"/>
              </a:rPr>
              <a:t>Maybe 1 in 20 candidates brings a 30-60-90 day plan. You immediately stand out as someone who's already thinking like an employee, not just a candidate hoping for an offer.</a:t>
            </a:r>
            <a:endParaRPr lang="en-US" sz="750" dirty="0"/>
          </a:p>
        </p:txBody>
      </p:sp>
      <p:sp>
        <p:nvSpPr>
          <p:cNvPr id="48" name="Shape 43"/>
          <p:cNvSpPr/>
          <p:nvPr/>
        </p:nvSpPr>
        <p:spPr>
          <a:xfrm>
            <a:off x="396835" y="6608802"/>
            <a:ext cx="13836729" cy="579953"/>
          </a:xfrm>
          <a:prstGeom prst="roundRect">
            <a:avLst>
              <a:gd name="adj" fmla="val 7187"/>
            </a:avLst>
          </a:prstGeom>
          <a:solidFill>
            <a:srgbClr val="D0C3EE"/>
          </a:solidFill>
          <a:ln/>
        </p:spPr>
      </p:sp>
      <p:pic>
        <p:nvPicPr>
          <p:cNvPr id="49" name="Image 3" descr="preencoded.png">    </p:cNvPr>
          <p:cNvPicPr>
            <a:picLocks noChangeAspect="1"/>
          </p:cNvPicPr>
          <p:nvPr/>
        </p:nvPicPr>
        <p:blipFill>
          <a:blip r:embed="rId4"/>
          <a:stretch>
            <a:fillRect/>
          </a:stretch>
        </p:blipFill>
        <p:spPr>
          <a:xfrm>
            <a:off x="496014" y="6760250"/>
            <a:ext cx="123944" cy="99179"/>
          </a:xfrm>
          <a:prstGeom prst="rect">
            <a:avLst/>
          </a:prstGeom>
        </p:spPr>
      </p:pic>
      <p:sp>
        <p:nvSpPr>
          <p:cNvPr id="50" name="Text 44"/>
          <p:cNvSpPr/>
          <p:nvPr/>
        </p:nvSpPr>
        <p:spPr>
          <a:xfrm>
            <a:off x="719137" y="6732746"/>
            <a:ext cx="13415248" cy="317183"/>
          </a:xfrm>
          <a:prstGeom prst="rect">
            <a:avLst/>
          </a:prstGeom>
          <a:noFill/>
          <a:ln/>
        </p:spPr>
        <p:txBody>
          <a:bodyPr wrap="square" lIns="0" tIns="0" rIns="0" bIns="0" rtlCol="0" anchor="t"/>
          <a:lstStyle/>
          <a:p>
            <a:pPr algn="l" indent="0" marL="0">
              <a:lnSpc>
                <a:spcPts val="1250"/>
              </a:lnSpc>
              <a:buNone/>
            </a:pPr>
            <a:r>
              <a:rPr lang="en-US" sz="750" b="1" dirty="0">
                <a:solidFill>
                  <a:srgbClr val="000000"/>
                </a:solidFill>
                <a:latin typeface="Inter" pitchFamily="34" charset="0"/>
                <a:ea typeface="Inter" pitchFamily="34" charset="-122"/>
                <a:cs typeface="Inter" pitchFamily="34" charset="-120"/>
              </a:rPr>
              <a:t>Pro Tip for Building Your Plan:</a:t>
            </a:r>
            <a:pPr algn="l" indent="0" marL="0">
              <a:lnSpc>
                <a:spcPts val="1250"/>
              </a:lnSpc>
              <a:buNone/>
            </a:pPr>
            <a:r>
              <a:rPr lang="en-US" sz="750" dirty="0">
                <a:solidFill>
                  <a:srgbClr val="000000"/>
                </a:solidFill>
                <a:latin typeface="Inter" pitchFamily="34" charset="0"/>
                <a:ea typeface="Inter" pitchFamily="34" charset="-122"/>
                <a:cs typeface="Inter" pitchFamily="34" charset="-120"/>
              </a:rPr>
              <a:t> Research the company's recent initiatives, challenges, or goals. Then tailor your 30-60-90 plan to directly address those priorities. Example: If they just launched a new product line, your 90-day goal might involve creating support documentation or analyzing early customer feedback. AI can help: </a:t>
            </a:r>
            <a:pPr algn="l" indent="0" marL="0">
              <a:lnSpc>
                <a:spcPts val="1250"/>
              </a:lnSpc>
              <a:buNone/>
            </a:pPr>
            <a:r>
              <a:rPr lang="en-US" sz="750" i="1" dirty="0">
                <a:solidFill>
                  <a:srgbClr val="000000"/>
                </a:solidFill>
                <a:latin typeface="Inter" pitchFamily="34" charset="0"/>
                <a:ea typeface="Inter" pitchFamily="34" charset="-122"/>
                <a:cs typeface="Inter" pitchFamily="34" charset="-120"/>
              </a:rPr>
              <a:t>"Based on [Company]'s recent [initiative], create a 30-60-90 day plan for a [Role] that addresses their priorities."</a:t>
            </a:r>
            <a:endParaRPr lang="en-US" sz="750" dirty="0"/>
          </a:p>
        </p:txBody>
      </p:sp>
      <p:sp>
        <p:nvSpPr>
          <p:cNvPr id="51" name="Text 45"/>
          <p:cNvSpPr/>
          <p:nvPr/>
        </p:nvSpPr>
        <p:spPr>
          <a:xfrm>
            <a:off x="396835" y="7300317"/>
            <a:ext cx="13836729" cy="317183"/>
          </a:xfrm>
          <a:prstGeom prst="rect">
            <a:avLst/>
          </a:prstGeom>
          <a:noFill/>
          <a:ln/>
        </p:spPr>
        <p:txBody>
          <a:bodyPr wrap="square" lIns="0" tIns="0" rIns="0" bIns="0" rtlCol="0" anchor="t"/>
          <a:lstStyle/>
          <a:p>
            <a:pPr algn="l" indent="0" marL="0">
              <a:lnSpc>
                <a:spcPts val="1250"/>
              </a:lnSpc>
              <a:buNone/>
            </a:pPr>
            <a:r>
              <a:rPr lang="en-US" sz="750" dirty="0">
                <a:solidFill>
                  <a:srgbClr val="272525"/>
                </a:solidFill>
                <a:latin typeface="Inter" pitchFamily="34" charset="0"/>
                <a:ea typeface="Inter" pitchFamily="34" charset="-122"/>
                <a:cs typeface="Inter" pitchFamily="34" charset="-120"/>
              </a:rPr>
              <a:t>Bring this plan to your final interview or send it as a follow-up. Format it as a simple one-page document or slide. Walk them through it briefly: </a:t>
            </a:r>
            <a:pPr algn="l" indent="0" marL="0">
              <a:lnSpc>
                <a:spcPts val="1250"/>
              </a:lnSpc>
              <a:buNone/>
            </a:pPr>
            <a:r>
              <a:rPr lang="en-US" sz="750" i="1" dirty="0">
                <a:solidFill>
                  <a:srgbClr val="272525"/>
                </a:solidFill>
                <a:latin typeface="Inter" pitchFamily="34" charset="0"/>
                <a:ea typeface="Inter" pitchFamily="34" charset="-122"/>
                <a:cs typeface="Inter" pitchFamily="34" charset="-120"/>
              </a:rPr>
              <a:t>"If I joined your team, here's how I'm thinking about my first 90 days..."</a:t>
            </a:r>
            <a:pPr algn="l" indent="0" marL="0">
              <a:lnSpc>
                <a:spcPts val="1250"/>
              </a:lnSpc>
              <a:buNone/>
            </a:pPr>
            <a:r>
              <a:rPr lang="en-US" sz="750" dirty="0">
                <a:solidFill>
                  <a:srgbClr val="272525"/>
                </a:solidFill>
                <a:latin typeface="Inter" pitchFamily="34" charset="0"/>
                <a:ea typeface="Inter" pitchFamily="34" charset="-122"/>
                <a:cs typeface="Inter" pitchFamily="34" charset="-120"/>
              </a:rPr>
              <a:t> This single move can tip close decisions in your favor and sets you up to actually deliver on these promises once you start. You're not just getting hired — you're setting yourself up to thrive from day one.</a:t>
            </a:r>
            <a:endParaRPr lang="en-US" sz="750" dirty="0"/>
          </a:p>
        </p:txBody>
      </p:sp>
      <p:sp>
        <p:nvSpPr>
          <p:cNvPr id="52" name="Shape 46"/>
          <p:cNvSpPr/>
          <p:nvPr/>
        </p:nvSpPr>
        <p:spPr>
          <a:xfrm>
            <a:off x="396835" y="7778635"/>
            <a:ext cx="13836729" cy="20003"/>
          </a:xfrm>
          <a:prstGeom prst="rect">
            <a:avLst/>
          </a:prstGeom>
          <a:solidFill>
            <a:srgbClr val="272525">
              <a:alpha val="50000"/>
            </a:srgbClr>
          </a:solidFill>
          <a:ln/>
        </p:spPr>
      </p:sp>
      <p:sp>
        <p:nvSpPr>
          <p:cNvPr id="53" name="Text 47"/>
          <p:cNvSpPr/>
          <p:nvPr/>
        </p:nvSpPr>
        <p:spPr>
          <a:xfrm>
            <a:off x="396835" y="7947422"/>
            <a:ext cx="3950018" cy="272891"/>
          </a:xfrm>
          <a:prstGeom prst="rect">
            <a:avLst/>
          </a:prstGeom>
          <a:noFill/>
          <a:ln/>
        </p:spPr>
        <p:txBody>
          <a:bodyPr wrap="none" lIns="0" tIns="0" rIns="0" bIns="0" rtlCol="0" anchor="t"/>
          <a:lstStyle/>
          <a:p>
            <a:pPr algn="l" indent="0" marL="0">
              <a:lnSpc>
                <a:spcPts val="2100"/>
              </a:lnSpc>
              <a:buNone/>
            </a:pPr>
            <a:r>
              <a:rPr lang="en-US" sz="1700" b="1" dirty="0">
                <a:solidFill>
                  <a:srgbClr val="F95F88"/>
                </a:solidFill>
                <a:latin typeface="Petrona Bold" pitchFamily="34" charset="0"/>
                <a:ea typeface="Petrona Bold" pitchFamily="34" charset="-122"/>
                <a:cs typeface="Petrona Bold" pitchFamily="34" charset="-120"/>
              </a:rPr>
              <a:t>You're Ready. Now Go Close Some Deals.</a:t>
            </a:r>
            <a:endParaRPr lang="en-US" sz="1700" dirty="0"/>
          </a:p>
        </p:txBody>
      </p:sp>
      <p:sp>
        <p:nvSpPr>
          <p:cNvPr id="54" name="Text 48"/>
          <p:cNvSpPr/>
          <p:nvPr/>
        </p:nvSpPr>
        <p:spPr>
          <a:xfrm>
            <a:off x="396835" y="8369141"/>
            <a:ext cx="13836729" cy="317183"/>
          </a:xfrm>
          <a:prstGeom prst="rect">
            <a:avLst/>
          </a:prstGeom>
          <a:noFill/>
          <a:ln/>
        </p:spPr>
        <p:txBody>
          <a:bodyPr wrap="square" lIns="0" tIns="0" rIns="0" bIns="0" rtlCol="0" anchor="t"/>
          <a:lstStyle/>
          <a:p>
            <a:pPr algn="l" indent="0" marL="0">
              <a:lnSpc>
                <a:spcPts val="1250"/>
              </a:lnSpc>
              <a:buNone/>
            </a:pPr>
            <a:r>
              <a:rPr lang="en-US" sz="750" dirty="0">
                <a:solidFill>
                  <a:srgbClr val="272525"/>
                </a:solidFill>
                <a:latin typeface="Inter" pitchFamily="34" charset="0"/>
                <a:ea typeface="Inter" pitchFamily="34" charset="-122"/>
                <a:cs typeface="Inter" pitchFamily="34" charset="-120"/>
              </a:rPr>
              <a:t>You now have the complete AI-powered playbook for modern job searching. From optimizing your resume for ATS systems, to finding decision-makers on LinkedIn, to acing interviews with AI practice, to negotiating offers with confidence — every stage is covered. The difference between you and other candidates isn't just your skills or experience. It's your willingness to use these tools strategically and consistently. Now stop reading and start applying. Your next opportunity is waiting.</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1154" y="870704"/>
            <a:ext cx="12785408" cy="568166"/>
          </a:xfrm>
          <a:prstGeom prst="rect">
            <a:avLst/>
          </a:prstGeom>
          <a:noFill/>
          <a:ln/>
        </p:spPr>
        <p:txBody>
          <a:bodyPr wrap="none" lIns="0" tIns="0" rIns="0" bIns="0" rtlCol="0" anchor="t"/>
          <a:lstStyle/>
          <a:p>
            <a:pPr algn="l" indent="0" marL="0">
              <a:lnSpc>
                <a:spcPts val="4450"/>
              </a:lnSpc>
              <a:buNone/>
            </a:pPr>
            <a:r>
              <a:rPr lang="en-US" sz="3550" b="1" dirty="0">
                <a:solidFill>
                  <a:srgbClr val="F95F88"/>
                </a:solidFill>
                <a:latin typeface="Petrona Bold" pitchFamily="34" charset="0"/>
                <a:ea typeface="Petrona Bold" pitchFamily="34" charset="-122"/>
                <a:cs typeface="Petrona Bold" pitchFamily="34" charset="-120"/>
              </a:rPr>
              <a:t>Resume Reboot: Machine-Readable Meets Human-Impressive</a:t>
            </a:r>
            <a:endParaRPr lang="en-US" sz="3550" dirty="0"/>
          </a:p>
        </p:txBody>
      </p:sp>
      <p:sp>
        <p:nvSpPr>
          <p:cNvPr id="3" name="Text 1"/>
          <p:cNvSpPr/>
          <p:nvPr/>
        </p:nvSpPr>
        <p:spPr>
          <a:xfrm>
            <a:off x="661154" y="1769388"/>
            <a:ext cx="13308092" cy="528638"/>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Inter" pitchFamily="34" charset="0"/>
                <a:ea typeface="Inter" pitchFamily="34" charset="-122"/>
                <a:cs typeface="Inter" pitchFamily="34" charset="-120"/>
              </a:rPr>
              <a:t>Your resume has two audiences: the Applicant Tracking System (ATS) that scans for keywords and patterns, and the human hiring manager who needs to see impact and results. Most candidates optimize for one or the other. Winners optimize for both simultaneously.</a:t>
            </a:r>
            <a:endParaRPr lang="en-US" sz="1300" dirty="0"/>
          </a:p>
        </p:txBody>
      </p:sp>
      <p:sp>
        <p:nvSpPr>
          <p:cNvPr id="4" name="Text 2"/>
          <p:cNvSpPr/>
          <p:nvPr/>
        </p:nvSpPr>
        <p:spPr>
          <a:xfrm>
            <a:off x="661154" y="2483882"/>
            <a:ext cx="165259" cy="206573"/>
          </a:xfrm>
          <a:prstGeom prst="rect">
            <a:avLst/>
          </a:prstGeom>
          <a:noFill/>
          <a:ln/>
        </p:spPr>
        <p:txBody>
          <a:bodyPr wrap="none" lIns="0" tIns="0" rIns="0" bIns="0" rtlCol="0" anchor="t"/>
          <a:lstStyle/>
          <a:p>
            <a:pPr algn="l" indent="0" marL="0">
              <a:lnSpc>
                <a:spcPts val="2050"/>
              </a:lnSpc>
              <a:buNone/>
            </a:pPr>
            <a:r>
              <a:rPr lang="en-US" sz="1300" dirty="0">
                <a:solidFill>
                  <a:srgbClr val="272525"/>
                </a:solidFill>
                <a:latin typeface="Petrona Light" pitchFamily="34" charset="0"/>
                <a:ea typeface="Petrona Light" pitchFamily="34" charset="-122"/>
                <a:cs typeface="Petrona Light" pitchFamily="34" charset="-120"/>
              </a:rPr>
              <a:t>01</a:t>
            </a:r>
            <a:endParaRPr lang="en-US" sz="1300" dirty="0"/>
          </a:p>
        </p:txBody>
      </p:sp>
      <p:sp>
        <p:nvSpPr>
          <p:cNvPr id="5" name="Shape 3"/>
          <p:cNvSpPr/>
          <p:nvPr/>
        </p:nvSpPr>
        <p:spPr>
          <a:xfrm>
            <a:off x="661154" y="2741890"/>
            <a:ext cx="4325779" cy="22860"/>
          </a:xfrm>
          <a:prstGeom prst="rect">
            <a:avLst/>
          </a:prstGeom>
          <a:solidFill>
            <a:srgbClr val="6237C8"/>
          </a:solidFill>
          <a:ln/>
        </p:spPr>
      </p:sp>
      <p:sp>
        <p:nvSpPr>
          <p:cNvPr id="6" name="Text 4"/>
          <p:cNvSpPr/>
          <p:nvPr/>
        </p:nvSpPr>
        <p:spPr>
          <a:xfrm>
            <a:off x="661154" y="2870240"/>
            <a:ext cx="2272903" cy="284083"/>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Petrona Bold" pitchFamily="34" charset="0"/>
                <a:ea typeface="Petrona Bold" pitchFamily="34" charset="-122"/>
                <a:cs typeface="Petrona Bold" pitchFamily="34" charset="-120"/>
              </a:rPr>
              <a:t>The Matching Game</a:t>
            </a:r>
            <a:endParaRPr lang="en-US" sz="1750" dirty="0"/>
          </a:p>
        </p:txBody>
      </p:sp>
      <p:sp>
        <p:nvSpPr>
          <p:cNvPr id="7" name="Text 5"/>
          <p:cNvSpPr/>
          <p:nvPr/>
        </p:nvSpPr>
        <p:spPr>
          <a:xfrm>
            <a:off x="661154" y="3253502"/>
            <a:ext cx="4325779" cy="1850231"/>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Inter" pitchFamily="34" charset="0"/>
                <a:ea typeface="Inter" pitchFamily="34" charset="-122"/>
                <a:cs typeface="Inter" pitchFamily="34" charset="-120"/>
              </a:rPr>
              <a:t>Paste the job description and your current resume into ChatGPT. Use this prompt: </a:t>
            </a:r>
            <a:pPr algn="l" indent="0" marL="0">
              <a:lnSpc>
                <a:spcPts val="2050"/>
              </a:lnSpc>
              <a:buNone/>
            </a:pPr>
            <a:r>
              <a:rPr lang="en-US" sz="1300" i="1" dirty="0">
                <a:solidFill>
                  <a:srgbClr val="272525"/>
                </a:solidFill>
                <a:latin typeface="Inter" pitchFamily="34" charset="0"/>
                <a:ea typeface="Inter" pitchFamily="34" charset="-122"/>
                <a:cs typeface="Inter" pitchFamily="34" charset="-120"/>
              </a:rPr>
              <a:t>"Compare this JD to my resume. Give me a keyword match percentage and list the top 5 gaps I need to close. Then rewrite my bullets to match at 80%+ while staying truthful."</a:t>
            </a:r>
            <a:pPr algn="l" indent="0" marL="0">
              <a:lnSpc>
                <a:spcPts val="2050"/>
              </a:lnSpc>
              <a:buNone/>
            </a:pPr>
            <a:r>
              <a:rPr lang="en-US" sz="1300" dirty="0">
                <a:solidFill>
                  <a:srgbClr val="272525"/>
                </a:solidFill>
                <a:latin typeface="Inter" pitchFamily="34" charset="0"/>
                <a:ea typeface="Inter" pitchFamily="34" charset="-122"/>
                <a:cs typeface="Inter" pitchFamily="34" charset="-120"/>
              </a:rPr>
              <a:t> This takes 3 minutes and can be the difference between "not reviewed" and "let's interview."</a:t>
            </a:r>
            <a:endParaRPr lang="en-US" sz="1300" dirty="0"/>
          </a:p>
        </p:txBody>
      </p:sp>
      <p:sp>
        <p:nvSpPr>
          <p:cNvPr id="8" name="Text 6"/>
          <p:cNvSpPr/>
          <p:nvPr/>
        </p:nvSpPr>
        <p:spPr>
          <a:xfrm>
            <a:off x="5152192" y="2483882"/>
            <a:ext cx="165259" cy="206573"/>
          </a:xfrm>
          <a:prstGeom prst="rect">
            <a:avLst/>
          </a:prstGeom>
          <a:noFill/>
          <a:ln/>
        </p:spPr>
        <p:txBody>
          <a:bodyPr wrap="none" lIns="0" tIns="0" rIns="0" bIns="0" rtlCol="0" anchor="t"/>
          <a:lstStyle/>
          <a:p>
            <a:pPr algn="l" indent="0" marL="0">
              <a:lnSpc>
                <a:spcPts val="2050"/>
              </a:lnSpc>
              <a:buNone/>
            </a:pPr>
            <a:r>
              <a:rPr lang="en-US" sz="1300" dirty="0">
                <a:solidFill>
                  <a:srgbClr val="272525"/>
                </a:solidFill>
                <a:latin typeface="Petrona Light" pitchFamily="34" charset="0"/>
                <a:ea typeface="Petrona Light" pitchFamily="34" charset="-122"/>
                <a:cs typeface="Petrona Light" pitchFamily="34" charset="-120"/>
              </a:rPr>
              <a:t>02</a:t>
            </a:r>
            <a:endParaRPr lang="en-US" sz="1300" dirty="0"/>
          </a:p>
        </p:txBody>
      </p:sp>
      <p:sp>
        <p:nvSpPr>
          <p:cNvPr id="9" name="Shape 7"/>
          <p:cNvSpPr/>
          <p:nvPr/>
        </p:nvSpPr>
        <p:spPr>
          <a:xfrm>
            <a:off x="5152192" y="2741890"/>
            <a:ext cx="4325898" cy="22860"/>
          </a:xfrm>
          <a:prstGeom prst="rect">
            <a:avLst/>
          </a:prstGeom>
          <a:solidFill>
            <a:srgbClr val="6237C8"/>
          </a:solidFill>
          <a:ln/>
        </p:spPr>
      </p:sp>
      <p:sp>
        <p:nvSpPr>
          <p:cNvPr id="10" name="Text 8"/>
          <p:cNvSpPr/>
          <p:nvPr/>
        </p:nvSpPr>
        <p:spPr>
          <a:xfrm>
            <a:off x="5152192" y="2870240"/>
            <a:ext cx="2272903" cy="284083"/>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Petrona Bold" pitchFamily="34" charset="0"/>
                <a:ea typeface="Petrona Bold" pitchFamily="34" charset="-122"/>
                <a:cs typeface="Petrona Bold" pitchFamily="34" charset="-120"/>
              </a:rPr>
              <a:t>Metrics That Matter</a:t>
            </a:r>
            <a:endParaRPr lang="en-US" sz="1750" dirty="0"/>
          </a:p>
        </p:txBody>
      </p:sp>
      <p:sp>
        <p:nvSpPr>
          <p:cNvPr id="11" name="Text 9"/>
          <p:cNvSpPr/>
          <p:nvPr/>
        </p:nvSpPr>
        <p:spPr>
          <a:xfrm>
            <a:off x="5152192" y="3253502"/>
            <a:ext cx="4325898" cy="1850231"/>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Inter" pitchFamily="34" charset="0"/>
                <a:ea typeface="Inter" pitchFamily="34" charset="-122"/>
                <a:cs typeface="Inter" pitchFamily="34" charset="-120"/>
              </a:rPr>
              <a:t>Every bullet point should answer: what did you do, how did you do it, and what was the measurable impact? Instead of "Managed customer support team," write "Led 8-person support team through system migration, reducing response time by 35% and improving satisfaction scores from 3.2 to 4.6." Numbers create credibility and make your resume ATS-friendly.</a:t>
            </a:r>
            <a:endParaRPr lang="en-US" sz="1300" dirty="0"/>
          </a:p>
        </p:txBody>
      </p:sp>
      <p:sp>
        <p:nvSpPr>
          <p:cNvPr id="12" name="Text 10"/>
          <p:cNvSpPr/>
          <p:nvPr/>
        </p:nvSpPr>
        <p:spPr>
          <a:xfrm>
            <a:off x="9643348" y="2483882"/>
            <a:ext cx="165259" cy="206573"/>
          </a:xfrm>
          <a:prstGeom prst="rect">
            <a:avLst/>
          </a:prstGeom>
          <a:noFill/>
          <a:ln/>
        </p:spPr>
        <p:txBody>
          <a:bodyPr wrap="none" lIns="0" tIns="0" rIns="0" bIns="0" rtlCol="0" anchor="t"/>
          <a:lstStyle/>
          <a:p>
            <a:pPr algn="l" indent="0" marL="0">
              <a:lnSpc>
                <a:spcPts val="2050"/>
              </a:lnSpc>
              <a:buNone/>
            </a:pPr>
            <a:r>
              <a:rPr lang="en-US" sz="1300" dirty="0">
                <a:solidFill>
                  <a:srgbClr val="272525"/>
                </a:solidFill>
                <a:latin typeface="Petrona Light" pitchFamily="34" charset="0"/>
                <a:ea typeface="Petrona Light" pitchFamily="34" charset="-122"/>
                <a:cs typeface="Petrona Light" pitchFamily="34" charset="-120"/>
              </a:rPr>
              <a:t>03</a:t>
            </a:r>
            <a:endParaRPr lang="en-US" sz="1300" dirty="0"/>
          </a:p>
        </p:txBody>
      </p:sp>
      <p:sp>
        <p:nvSpPr>
          <p:cNvPr id="13" name="Shape 11"/>
          <p:cNvSpPr/>
          <p:nvPr/>
        </p:nvSpPr>
        <p:spPr>
          <a:xfrm>
            <a:off x="9643348" y="2741890"/>
            <a:ext cx="4325898" cy="22860"/>
          </a:xfrm>
          <a:prstGeom prst="rect">
            <a:avLst/>
          </a:prstGeom>
          <a:solidFill>
            <a:srgbClr val="6237C8"/>
          </a:solidFill>
          <a:ln/>
        </p:spPr>
      </p:sp>
      <p:sp>
        <p:nvSpPr>
          <p:cNvPr id="14" name="Text 12"/>
          <p:cNvSpPr/>
          <p:nvPr/>
        </p:nvSpPr>
        <p:spPr>
          <a:xfrm>
            <a:off x="9643348" y="2870240"/>
            <a:ext cx="2848094" cy="284083"/>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Petrona Bold" pitchFamily="34" charset="0"/>
                <a:ea typeface="Petrona Bold" pitchFamily="34" charset="-122"/>
                <a:cs typeface="Petrona Bold" pitchFamily="34" charset="-120"/>
              </a:rPr>
              <a:t>Tool-Powered Optimization</a:t>
            </a:r>
            <a:endParaRPr lang="en-US" sz="1750" dirty="0"/>
          </a:p>
        </p:txBody>
      </p:sp>
      <p:sp>
        <p:nvSpPr>
          <p:cNvPr id="15" name="Text 13"/>
          <p:cNvSpPr/>
          <p:nvPr/>
        </p:nvSpPr>
        <p:spPr>
          <a:xfrm>
            <a:off x="9643348" y="3253502"/>
            <a:ext cx="4325898" cy="1585912"/>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Inter" pitchFamily="34" charset="0"/>
                <a:ea typeface="Inter" pitchFamily="34" charset="-122"/>
                <a:cs typeface="Inter" pitchFamily="34" charset="-120"/>
              </a:rPr>
              <a:t>Use specialized platforms to go deeper. </a:t>
            </a:r>
            <a:pPr algn="l" indent="0" marL="0">
              <a:lnSpc>
                <a:spcPts val="2050"/>
              </a:lnSpc>
              <a:buNone/>
            </a:pPr>
            <a:r>
              <a:rPr lang="en-US" sz="1300" b="1" dirty="0">
                <a:solidFill>
                  <a:srgbClr val="272525"/>
                </a:solidFill>
                <a:latin typeface="Inter" pitchFamily="34" charset="0"/>
                <a:ea typeface="Inter" pitchFamily="34" charset="-122"/>
                <a:cs typeface="Inter" pitchFamily="34" charset="-120"/>
              </a:rPr>
              <a:t>Teal</a:t>
            </a:r>
            <a:pPr algn="l" indent="0" marL="0">
              <a:lnSpc>
                <a:spcPts val="2050"/>
              </a:lnSpc>
              <a:buNone/>
            </a:pPr>
            <a:r>
              <a:rPr lang="en-US" sz="1300" dirty="0">
                <a:solidFill>
                  <a:srgbClr val="272525"/>
                </a:solidFill>
                <a:latin typeface="Inter" pitchFamily="34" charset="0"/>
                <a:ea typeface="Inter" pitchFamily="34" charset="-122"/>
                <a:cs typeface="Inter" pitchFamily="34" charset="-120"/>
              </a:rPr>
              <a:t> tracks your applications and optimizes each resume version. </a:t>
            </a:r>
            <a:pPr algn="l" indent="0" marL="0">
              <a:lnSpc>
                <a:spcPts val="2050"/>
              </a:lnSpc>
              <a:buNone/>
            </a:pPr>
            <a:r>
              <a:rPr lang="en-US" sz="1300" b="1" dirty="0">
                <a:solidFill>
                  <a:srgbClr val="272525"/>
                </a:solidFill>
                <a:latin typeface="Inter" pitchFamily="34" charset="0"/>
                <a:ea typeface="Inter" pitchFamily="34" charset="-122"/>
                <a:cs typeface="Inter" pitchFamily="34" charset="-120"/>
              </a:rPr>
              <a:t>Rezi.ai</a:t>
            </a:r>
            <a:pPr algn="l" indent="0" marL="0">
              <a:lnSpc>
                <a:spcPts val="2050"/>
              </a:lnSpc>
              <a:buNone/>
            </a:pPr>
            <a:r>
              <a:rPr lang="en-US" sz="1300" dirty="0">
                <a:solidFill>
                  <a:srgbClr val="272525"/>
                </a:solidFill>
                <a:latin typeface="Inter" pitchFamily="34" charset="0"/>
                <a:ea typeface="Inter" pitchFamily="34" charset="-122"/>
                <a:cs typeface="Inter" pitchFamily="34" charset="-120"/>
              </a:rPr>
              <a:t> uses AI to rewrite content with ATS best practices baked in. </a:t>
            </a:r>
            <a:pPr algn="l" indent="0" marL="0">
              <a:lnSpc>
                <a:spcPts val="2050"/>
              </a:lnSpc>
              <a:buNone/>
            </a:pPr>
            <a:r>
              <a:rPr lang="en-US" sz="1300" b="1" dirty="0">
                <a:solidFill>
                  <a:srgbClr val="272525"/>
                </a:solidFill>
                <a:latin typeface="Inter" pitchFamily="34" charset="0"/>
                <a:ea typeface="Inter" pitchFamily="34" charset="-122"/>
                <a:cs typeface="Inter" pitchFamily="34" charset="-120"/>
              </a:rPr>
              <a:t>Jobscan</a:t>
            </a:r>
            <a:pPr algn="l" indent="0" marL="0">
              <a:lnSpc>
                <a:spcPts val="2050"/>
              </a:lnSpc>
              <a:buNone/>
            </a:pPr>
            <a:r>
              <a:rPr lang="en-US" sz="1300" dirty="0">
                <a:solidFill>
                  <a:srgbClr val="272525"/>
                </a:solidFill>
                <a:latin typeface="Inter" pitchFamily="34" charset="0"/>
                <a:ea typeface="Inter" pitchFamily="34" charset="-122"/>
                <a:cs typeface="Inter" pitchFamily="34" charset="-120"/>
              </a:rPr>
              <a:t> gives you a match score before you hit submit. These tools cost less than one coffee per month but can 10x your callback rate.</a:t>
            </a:r>
            <a:endParaRPr lang="en-US" sz="1300" dirty="0"/>
          </a:p>
        </p:txBody>
      </p:sp>
      <p:sp>
        <p:nvSpPr>
          <p:cNvPr id="16" name="Shape 14"/>
          <p:cNvSpPr/>
          <p:nvPr/>
        </p:nvSpPr>
        <p:spPr>
          <a:xfrm>
            <a:off x="661154" y="5413534"/>
            <a:ext cx="13308092" cy="1230868"/>
          </a:xfrm>
          <a:prstGeom prst="roundRect">
            <a:avLst>
              <a:gd name="adj" fmla="val 5641"/>
            </a:avLst>
          </a:prstGeom>
          <a:solidFill>
            <a:srgbClr val="D0C3EE"/>
          </a:solidFill>
          <a:ln/>
        </p:spPr>
      </p:sp>
      <p:pic>
        <p:nvPicPr>
          <p:cNvPr id="17" name="Image 0" descr="preencoded.png">    </p:cNvPr>
          <p:cNvPicPr>
            <a:picLocks noChangeAspect="1"/>
          </p:cNvPicPr>
          <p:nvPr/>
        </p:nvPicPr>
        <p:blipFill>
          <a:blip r:embed="rId1"/>
          <a:stretch>
            <a:fillRect/>
          </a:stretch>
        </p:blipFill>
        <p:spPr>
          <a:xfrm>
            <a:off x="826413" y="5665946"/>
            <a:ext cx="206573" cy="165259"/>
          </a:xfrm>
          <a:prstGeom prst="rect">
            <a:avLst/>
          </a:prstGeom>
        </p:spPr>
      </p:pic>
      <p:sp>
        <p:nvSpPr>
          <p:cNvPr id="18" name="Text 15"/>
          <p:cNvSpPr/>
          <p:nvPr/>
        </p:nvSpPr>
        <p:spPr>
          <a:xfrm>
            <a:off x="1198245" y="5620107"/>
            <a:ext cx="12605742" cy="792956"/>
          </a:xfrm>
          <a:prstGeom prst="rect">
            <a:avLst/>
          </a:prstGeom>
          <a:noFill/>
          <a:ln/>
        </p:spPr>
        <p:txBody>
          <a:bodyPr wrap="square" lIns="0" tIns="0" rIns="0" bIns="0" rtlCol="0" anchor="t"/>
          <a:lstStyle/>
          <a:p>
            <a:pPr algn="l" indent="0" marL="0">
              <a:lnSpc>
                <a:spcPts val="2050"/>
              </a:lnSpc>
              <a:buNone/>
            </a:pPr>
            <a:r>
              <a:rPr lang="en-US" sz="1300" b="1" dirty="0">
                <a:solidFill>
                  <a:srgbClr val="000000"/>
                </a:solidFill>
                <a:latin typeface="Inter" pitchFamily="34" charset="0"/>
                <a:ea typeface="Inter" pitchFamily="34" charset="-122"/>
                <a:cs typeface="Inter" pitchFamily="34" charset="-120"/>
              </a:rPr>
              <a:t>Critical Reality Check:</a:t>
            </a:r>
            <a:pPr algn="l" indent="0" marL="0">
              <a:lnSpc>
                <a:spcPts val="2050"/>
              </a:lnSpc>
              <a:buNone/>
            </a:pPr>
            <a:r>
              <a:rPr lang="en-US" sz="1300" dirty="0">
                <a:solidFill>
                  <a:srgbClr val="000000"/>
                </a:solidFill>
                <a:latin typeface="Inter" pitchFamily="34" charset="0"/>
                <a:ea typeface="Inter" pitchFamily="34" charset="-122"/>
                <a:cs typeface="Inter" pitchFamily="34" charset="-120"/>
              </a:rPr>
              <a:t> If the bot can't parse your resume, the boss will never see it. ATS systems reject 75% of applications before human review — not because candidates aren't qualified, but because the formatting, keywords, or structure doesn't match what the algorithm expects. Clean formatting beats creative design every time.</a:t>
            </a:r>
            <a:endParaRPr lang="en-US" sz="1300" dirty="0"/>
          </a:p>
        </p:txBody>
      </p:sp>
      <p:sp>
        <p:nvSpPr>
          <p:cNvPr id="19" name="Text 16"/>
          <p:cNvSpPr/>
          <p:nvPr/>
        </p:nvSpPr>
        <p:spPr>
          <a:xfrm>
            <a:off x="661154" y="6830258"/>
            <a:ext cx="13308092" cy="528638"/>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Inter" pitchFamily="34" charset="0"/>
                <a:ea typeface="Inter" pitchFamily="34" charset="-122"/>
                <a:cs typeface="Inter" pitchFamily="34" charset="-120"/>
              </a:rPr>
              <a:t>One more power move: Create a master resume with everything you've ever accomplished, then customize trimmed versions for each job family (technical roles, leadership positions, creative work, etc.). AI makes this process fast — you're not starting from scratch every time.</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28161" y="676870"/>
            <a:ext cx="8588812" cy="453866"/>
          </a:xfrm>
          <a:prstGeom prst="rect">
            <a:avLst/>
          </a:prstGeom>
          <a:noFill/>
          <a:ln/>
        </p:spPr>
        <p:txBody>
          <a:bodyPr wrap="none" lIns="0" tIns="0" rIns="0" bIns="0" rtlCol="0" anchor="t"/>
          <a:lstStyle/>
          <a:p>
            <a:pPr algn="l" indent="0" marL="0">
              <a:lnSpc>
                <a:spcPts val="3550"/>
              </a:lnSpc>
              <a:buNone/>
            </a:pPr>
            <a:r>
              <a:rPr lang="en-US" sz="2850" b="1" dirty="0">
                <a:solidFill>
                  <a:srgbClr val="F95F88"/>
                </a:solidFill>
                <a:latin typeface="Petrona Bold" pitchFamily="34" charset="0"/>
                <a:ea typeface="Petrona Bold" pitchFamily="34" charset="-122"/>
                <a:cs typeface="Petrona Bold" pitchFamily="34" charset="-120"/>
              </a:rPr>
              <a:t>LinkedIn Optimization: Your 24/7 Digital Storefront</a:t>
            </a:r>
            <a:endParaRPr lang="en-US" sz="2850" dirty="0"/>
          </a:p>
        </p:txBody>
      </p:sp>
      <p:sp>
        <p:nvSpPr>
          <p:cNvPr id="3" name="Text 1"/>
          <p:cNvSpPr/>
          <p:nvPr/>
        </p:nvSpPr>
        <p:spPr>
          <a:xfrm>
            <a:off x="528161" y="1447562"/>
            <a:ext cx="8015526" cy="633651"/>
          </a:xfrm>
          <a:prstGeom prst="rect">
            <a:avLst/>
          </a:prstGeom>
          <a:noFill/>
          <a:ln/>
        </p:spPr>
        <p:txBody>
          <a:bodyPr wrap="square" lIns="0" tIns="0" rIns="0" bIns="0" rtlCol="0" anchor="t"/>
          <a:lstStyle/>
          <a:p>
            <a:pPr algn="l" indent="0" marL="0">
              <a:lnSpc>
                <a:spcPts val="1650"/>
              </a:lnSpc>
              <a:buNone/>
            </a:pPr>
            <a:r>
              <a:rPr lang="en-US" sz="1000" dirty="0">
                <a:solidFill>
                  <a:srgbClr val="272525"/>
                </a:solidFill>
                <a:latin typeface="Inter" pitchFamily="34" charset="0"/>
                <a:ea typeface="Inter" pitchFamily="34" charset="-122"/>
                <a:cs typeface="Inter" pitchFamily="34" charset="-120"/>
              </a:rPr>
              <a:t>Think of LinkedIn as your personal landing page, not just an online resume. It's working for you around the clock — when recruiters search at midnight, when hiring managers vet candidates before interviews, when your network shares opportunities. Most profiles are passive repositories of past jobs. Yours needs to be an active magnet for opportunity.</a:t>
            </a:r>
            <a:endParaRPr lang="en-US" sz="1000" dirty="0"/>
          </a:p>
        </p:txBody>
      </p:sp>
      <p:sp>
        <p:nvSpPr>
          <p:cNvPr id="4" name="Shape 2"/>
          <p:cNvSpPr/>
          <p:nvPr/>
        </p:nvSpPr>
        <p:spPr>
          <a:xfrm>
            <a:off x="528161" y="2229683"/>
            <a:ext cx="3941683" cy="2552581"/>
          </a:xfrm>
          <a:prstGeom prst="roundRect">
            <a:avLst>
              <a:gd name="adj" fmla="val 2173"/>
            </a:avLst>
          </a:prstGeom>
          <a:solidFill>
            <a:srgbClr val="E0D7F4"/>
          </a:solidFill>
          <a:ln w="7620">
            <a:solidFill>
              <a:srgbClr val="C6BDDA"/>
            </a:solidFill>
            <a:prstDash val="solid"/>
          </a:ln>
        </p:spPr>
      </p:sp>
      <p:sp>
        <p:nvSpPr>
          <p:cNvPr id="5" name="Shape 3"/>
          <p:cNvSpPr/>
          <p:nvPr/>
        </p:nvSpPr>
        <p:spPr>
          <a:xfrm>
            <a:off x="667822" y="2369344"/>
            <a:ext cx="396121" cy="396121"/>
          </a:xfrm>
          <a:prstGeom prst="roundRect">
            <a:avLst>
              <a:gd name="adj" fmla="val 23081547"/>
            </a:avLst>
          </a:prstGeom>
          <a:solidFill>
            <a:srgbClr val="6237C8"/>
          </a:solidFill>
          <a:ln/>
        </p:spPr>
      </p:sp>
      <p:pic>
        <p:nvPicPr>
          <p:cNvPr id="6" name="Image 0" descr="preencoded.png">    </p:cNvPr>
          <p:cNvPicPr>
            <a:picLocks noChangeAspect="1"/>
          </p:cNvPicPr>
          <p:nvPr/>
        </p:nvPicPr>
        <p:blipFill>
          <a:blip r:embed="rId1"/>
          <a:stretch>
            <a:fillRect/>
          </a:stretch>
        </p:blipFill>
        <p:spPr>
          <a:xfrm>
            <a:off x="776764" y="2456021"/>
            <a:ext cx="178237" cy="222766"/>
          </a:xfrm>
          <a:prstGeom prst="rect">
            <a:avLst/>
          </a:prstGeom>
        </p:spPr>
      </p:pic>
      <p:sp>
        <p:nvSpPr>
          <p:cNvPr id="7" name="Text 4"/>
          <p:cNvSpPr/>
          <p:nvPr/>
        </p:nvSpPr>
        <p:spPr>
          <a:xfrm>
            <a:off x="667822" y="2897505"/>
            <a:ext cx="1815822" cy="226933"/>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Petrona Bold" pitchFamily="34" charset="0"/>
                <a:ea typeface="Petrona Bold" pitchFamily="34" charset="-122"/>
                <a:cs typeface="Petrona Bold" pitchFamily="34" charset="-120"/>
              </a:rPr>
              <a:t>Headline Formula</a:t>
            </a:r>
            <a:endParaRPr lang="en-US" sz="1400" dirty="0"/>
          </a:p>
        </p:txBody>
      </p:sp>
      <p:sp>
        <p:nvSpPr>
          <p:cNvPr id="8" name="Text 5"/>
          <p:cNvSpPr/>
          <p:nvPr/>
        </p:nvSpPr>
        <p:spPr>
          <a:xfrm>
            <a:off x="667822" y="3256478"/>
            <a:ext cx="3662362" cy="211217"/>
          </a:xfrm>
          <a:prstGeom prst="rect">
            <a:avLst/>
          </a:prstGeom>
          <a:noFill/>
          <a:ln/>
        </p:spPr>
        <p:txBody>
          <a:bodyPr wrap="none" lIns="0" tIns="0" rIns="0" bIns="0" rtlCol="0" anchor="t"/>
          <a:lstStyle/>
          <a:p>
            <a:pPr algn="l" indent="0" marL="0">
              <a:lnSpc>
                <a:spcPts val="1650"/>
              </a:lnSpc>
              <a:buNone/>
            </a:pPr>
            <a:r>
              <a:rPr lang="en-US" sz="1000" b="1" dirty="0">
                <a:solidFill>
                  <a:srgbClr val="272525"/>
                </a:solidFill>
                <a:latin typeface="Inter" pitchFamily="34" charset="0"/>
                <a:ea typeface="Inter" pitchFamily="34" charset="-122"/>
                <a:cs typeface="Inter" pitchFamily="34" charset="-120"/>
              </a:rPr>
              <a:t>Role + Value + Goal</a:t>
            </a:r>
            <a:endParaRPr lang="en-US" sz="1000" dirty="0"/>
          </a:p>
        </p:txBody>
      </p:sp>
      <p:sp>
        <p:nvSpPr>
          <p:cNvPr id="9" name="Text 6"/>
          <p:cNvSpPr/>
          <p:nvPr/>
        </p:nvSpPr>
        <p:spPr>
          <a:xfrm>
            <a:off x="667822" y="3586520"/>
            <a:ext cx="3662362" cy="1056084"/>
          </a:xfrm>
          <a:prstGeom prst="rect">
            <a:avLst/>
          </a:prstGeom>
          <a:noFill/>
          <a:ln/>
        </p:spPr>
        <p:txBody>
          <a:bodyPr wrap="square" lIns="0" tIns="0" rIns="0" bIns="0" rtlCol="0" anchor="t"/>
          <a:lstStyle/>
          <a:p>
            <a:pPr algn="l" indent="0" marL="0">
              <a:lnSpc>
                <a:spcPts val="1650"/>
              </a:lnSpc>
              <a:buNone/>
            </a:pPr>
            <a:r>
              <a:rPr lang="en-US" sz="1000" dirty="0">
                <a:solidFill>
                  <a:srgbClr val="272525"/>
                </a:solidFill>
                <a:latin typeface="Inter" pitchFamily="34" charset="0"/>
                <a:ea typeface="Inter" pitchFamily="34" charset="-122"/>
                <a:cs typeface="Inter" pitchFamily="34" charset="-120"/>
              </a:rPr>
              <a:t>Instead of just "Software Engineer," try "Full-Stack Engineer | Building AI-Powered Tools That Scale | Open to Senior IC Roles." This tells people what you do, what makes you different, and what you're looking for — all in the 5 seconds they glance at your profile.</a:t>
            </a:r>
            <a:endParaRPr lang="en-US" sz="1000" dirty="0"/>
          </a:p>
        </p:txBody>
      </p:sp>
      <p:sp>
        <p:nvSpPr>
          <p:cNvPr id="10" name="Shape 7"/>
          <p:cNvSpPr/>
          <p:nvPr/>
        </p:nvSpPr>
        <p:spPr>
          <a:xfrm>
            <a:off x="4601885" y="2229683"/>
            <a:ext cx="3941802" cy="2552581"/>
          </a:xfrm>
          <a:prstGeom prst="roundRect">
            <a:avLst>
              <a:gd name="adj" fmla="val 2173"/>
            </a:avLst>
          </a:prstGeom>
          <a:solidFill>
            <a:srgbClr val="E0D7F4"/>
          </a:solidFill>
          <a:ln w="7620">
            <a:solidFill>
              <a:srgbClr val="C6BDDA"/>
            </a:solidFill>
            <a:prstDash val="solid"/>
          </a:ln>
        </p:spPr>
      </p:sp>
      <p:sp>
        <p:nvSpPr>
          <p:cNvPr id="11" name="Shape 8"/>
          <p:cNvSpPr/>
          <p:nvPr/>
        </p:nvSpPr>
        <p:spPr>
          <a:xfrm>
            <a:off x="4741545" y="2369344"/>
            <a:ext cx="396121" cy="396121"/>
          </a:xfrm>
          <a:prstGeom prst="roundRect">
            <a:avLst>
              <a:gd name="adj" fmla="val 23081547"/>
            </a:avLst>
          </a:prstGeom>
          <a:solidFill>
            <a:srgbClr val="6237C8"/>
          </a:solidFill>
          <a:ln/>
        </p:spPr>
      </p:sp>
      <p:pic>
        <p:nvPicPr>
          <p:cNvPr id="12" name="Image 1" descr="preencoded.png">    </p:cNvPr>
          <p:cNvPicPr>
            <a:picLocks noChangeAspect="1"/>
          </p:cNvPicPr>
          <p:nvPr/>
        </p:nvPicPr>
        <p:blipFill>
          <a:blip r:embed="rId2"/>
          <a:stretch>
            <a:fillRect/>
          </a:stretch>
        </p:blipFill>
        <p:spPr>
          <a:xfrm>
            <a:off x="4850487" y="2456021"/>
            <a:ext cx="178237" cy="222766"/>
          </a:xfrm>
          <a:prstGeom prst="rect">
            <a:avLst/>
          </a:prstGeom>
        </p:spPr>
      </p:pic>
      <p:sp>
        <p:nvSpPr>
          <p:cNvPr id="13" name="Text 9"/>
          <p:cNvSpPr/>
          <p:nvPr/>
        </p:nvSpPr>
        <p:spPr>
          <a:xfrm>
            <a:off x="4741545" y="2897505"/>
            <a:ext cx="1815822" cy="226933"/>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Petrona Bold" pitchFamily="34" charset="0"/>
                <a:ea typeface="Petrona Bold" pitchFamily="34" charset="-122"/>
                <a:cs typeface="Petrona Bold" pitchFamily="34" charset="-120"/>
              </a:rPr>
              <a:t>About Section Arc</a:t>
            </a:r>
            <a:endParaRPr lang="en-US" sz="1400" dirty="0"/>
          </a:p>
        </p:txBody>
      </p:sp>
      <p:sp>
        <p:nvSpPr>
          <p:cNvPr id="14" name="Text 10"/>
          <p:cNvSpPr/>
          <p:nvPr/>
        </p:nvSpPr>
        <p:spPr>
          <a:xfrm>
            <a:off x="4741545" y="3256478"/>
            <a:ext cx="3662482" cy="211217"/>
          </a:xfrm>
          <a:prstGeom prst="rect">
            <a:avLst/>
          </a:prstGeom>
          <a:noFill/>
          <a:ln/>
        </p:spPr>
        <p:txBody>
          <a:bodyPr wrap="none" lIns="0" tIns="0" rIns="0" bIns="0" rtlCol="0" anchor="t"/>
          <a:lstStyle/>
          <a:p>
            <a:pPr algn="l" indent="0" marL="0">
              <a:lnSpc>
                <a:spcPts val="1650"/>
              </a:lnSpc>
              <a:buNone/>
            </a:pPr>
            <a:r>
              <a:rPr lang="en-US" sz="1000" b="1" dirty="0">
                <a:solidFill>
                  <a:srgbClr val="272525"/>
                </a:solidFill>
                <a:latin typeface="Inter" pitchFamily="34" charset="0"/>
                <a:ea typeface="Inter" pitchFamily="34" charset="-122"/>
                <a:cs typeface="Inter" pitchFamily="34" charset="-120"/>
              </a:rPr>
              <a:t>Who → What → Why</a:t>
            </a:r>
            <a:endParaRPr lang="en-US" sz="1000" dirty="0"/>
          </a:p>
        </p:txBody>
      </p:sp>
      <p:sp>
        <p:nvSpPr>
          <p:cNvPr id="15" name="Text 11"/>
          <p:cNvSpPr/>
          <p:nvPr/>
        </p:nvSpPr>
        <p:spPr>
          <a:xfrm>
            <a:off x="4741545" y="3586520"/>
            <a:ext cx="3662482" cy="1056084"/>
          </a:xfrm>
          <a:prstGeom prst="rect">
            <a:avLst/>
          </a:prstGeom>
          <a:noFill/>
          <a:ln/>
        </p:spPr>
        <p:txBody>
          <a:bodyPr wrap="square" lIns="0" tIns="0" rIns="0" bIns="0" rtlCol="0" anchor="t"/>
          <a:lstStyle/>
          <a:p>
            <a:pPr algn="l" indent="0" marL="0">
              <a:lnSpc>
                <a:spcPts val="1650"/>
              </a:lnSpc>
              <a:buNone/>
            </a:pPr>
            <a:r>
              <a:rPr lang="en-US" sz="1000" dirty="0">
                <a:solidFill>
                  <a:srgbClr val="272525"/>
                </a:solidFill>
                <a:latin typeface="Inter" pitchFamily="34" charset="0"/>
                <a:ea typeface="Inter" pitchFamily="34" charset="-122"/>
                <a:cs typeface="Inter" pitchFamily="34" charset="-120"/>
              </a:rPr>
              <a:t>Start with your professional identity, explain what you actually do (with outcomes), then share why it matters or what drives you. Use AI to punch it up: "Make this About section more engaging and results-focused while keeping my authentic voice." First-person works best here.</a:t>
            </a:r>
            <a:endParaRPr lang="en-US" sz="1000" dirty="0"/>
          </a:p>
        </p:txBody>
      </p:sp>
      <p:sp>
        <p:nvSpPr>
          <p:cNvPr id="16" name="Shape 12"/>
          <p:cNvSpPr/>
          <p:nvPr/>
        </p:nvSpPr>
        <p:spPr>
          <a:xfrm>
            <a:off x="528161" y="4914305"/>
            <a:ext cx="8015526" cy="1918930"/>
          </a:xfrm>
          <a:prstGeom prst="roundRect">
            <a:avLst>
              <a:gd name="adj" fmla="val 2890"/>
            </a:avLst>
          </a:prstGeom>
          <a:solidFill>
            <a:srgbClr val="E0D7F4"/>
          </a:solidFill>
          <a:ln w="7620">
            <a:solidFill>
              <a:srgbClr val="C6BDDA"/>
            </a:solidFill>
            <a:prstDash val="solid"/>
          </a:ln>
        </p:spPr>
      </p:sp>
      <p:sp>
        <p:nvSpPr>
          <p:cNvPr id="17" name="Shape 13"/>
          <p:cNvSpPr/>
          <p:nvPr/>
        </p:nvSpPr>
        <p:spPr>
          <a:xfrm>
            <a:off x="667822" y="5053965"/>
            <a:ext cx="396121" cy="396121"/>
          </a:xfrm>
          <a:prstGeom prst="roundRect">
            <a:avLst>
              <a:gd name="adj" fmla="val 23081547"/>
            </a:avLst>
          </a:prstGeom>
          <a:solidFill>
            <a:srgbClr val="6237C8"/>
          </a:solidFill>
          <a:ln/>
        </p:spPr>
      </p:sp>
      <p:pic>
        <p:nvPicPr>
          <p:cNvPr id="18" name="Image 2" descr="preencoded.png">    </p:cNvPr>
          <p:cNvPicPr>
            <a:picLocks noChangeAspect="1"/>
          </p:cNvPicPr>
          <p:nvPr/>
        </p:nvPicPr>
        <p:blipFill>
          <a:blip r:embed="rId3"/>
          <a:stretch>
            <a:fillRect/>
          </a:stretch>
        </p:blipFill>
        <p:spPr>
          <a:xfrm>
            <a:off x="776764" y="5140643"/>
            <a:ext cx="178237" cy="222766"/>
          </a:xfrm>
          <a:prstGeom prst="rect">
            <a:avLst/>
          </a:prstGeom>
        </p:spPr>
      </p:pic>
      <p:sp>
        <p:nvSpPr>
          <p:cNvPr id="19" name="Text 14"/>
          <p:cNvSpPr/>
          <p:nvPr/>
        </p:nvSpPr>
        <p:spPr>
          <a:xfrm>
            <a:off x="667822" y="5582126"/>
            <a:ext cx="1815822" cy="226933"/>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Petrona Bold" pitchFamily="34" charset="0"/>
                <a:ea typeface="Petrona Bold" pitchFamily="34" charset="-122"/>
                <a:cs typeface="Petrona Bold" pitchFamily="34" charset="-120"/>
              </a:rPr>
              <a:t>Featured &amp; Signals</a:t>
            </a:r>
            <a:endParaRPr lang="en-US" sz="1400" dirty="0"/>
          </a:p>
        </p:txBody>
      </p:sp>
      <p:sp>
        <p:nvSpPr>
          <p:cNvPr id="20" name="Text 15"/>
          <p:cNvSpPr/>
          <p:nvPr/>
        </p:nvSpPr>
        <p:spPr>
          <a:xfrm>
            <a:off x="667822" y="5941100"/>
            <a:ext cx="7736205" cy="211217"/>
          </a:xfrm>
          <a:prstGeom prst="rect">
            <a:avLst/>
          </a:prstGeom>
          <a:noFill/>
          <a:ln/>
        </p:spPr>
        <p:txBody>
          <a:bodyPr wrap="none" lIns="0" tIns="0" rIns="0" bIns="0" rtlCol="0" anchor="t"/>
          <a:lstStyle/>
          <a:p>
            <a:pPr algn="l" indent="0" marL="0">
              <a:lnSpc>
                <a:spcPts val="1650"/>
              </a:lnSpc>
              <a:buNone/>
            </a:pPr>
            <a:r>
              <a:rPr lang="en-US" sz="1000" b="1" dirty="0">
                <a:solidFill>
                  <a:srgbClr val="272525"/>
                </a:solidFill>
                <a:latin typeface="Inter" pitchFamily="34" charset="0"/>
                <a:ea typeface="Inter" pitchFamily="34" charset="-122"/>
                <a:cs typeface="Inter" pitchFamily="34" charset="-120"/>
              </a:rPr>
              <a:t>Show, Don't Just Tell</a:t>
            </a:r>
            <a:endParaRPr lang="en-US" sz="1000" dirty="0"/>
          </a:p>
        </p:txBody>
      </p:sp>
      <p:sp>
        <p:nvSpPr>
          <p:cNvPr id="21" name="Text 16"/>
          <p:cNvSpPr/>
          <p:nvPr/>
        </p:nvSpPr>
        <p:spPr>
          <a:xfrm>
            <a:off x="667822" y="6271141"/>
            <a:ext cx="7736205" cy="422434"/>
          </a:xfrm>
          <a:prstGeom prst="rect">
            <a:avLst/>
          </a:prstGeom>
          <a:noFill/>
          <a:ln/>
        </p:spPr>
        <p:txBody>
          <a:bodyPr wrap="square" lIns="0" tIns="0" rIns="0" bIns="0" rtlCol="0" anchor="t"/>
          <a:lstStyle/>
          <a:p>
            <a:pPr algn="l" indent="0" marL="0">
              <a:lnSpc>
                <a:spcPts val="1650"/>
              </a:lnSpc>
              <a:buNone/>
            </a:pPr>
            <a:r>
              <a:rPr lang="en-US" sz="1000" dirty="0">
                <a:solidFill>
                  <a:srgbClr val="272525"/>
                </a:solidFill>
                <a:latin typeface="Inter" pitchFamily="34" charset="0"/>
                <a:ea typeface="Inter" pitchFamily="34" charset="-122"/>
                <a:cs typeface="Inter" pitchFamily="34" charset="-120"/>
              </a:rPr>
              <a:t>Pin your best work, case studies, or portfolio pieces in the Featured section. Set your "Open to Work" preferences (public or private). Update your profile weekly with small wins — LinkedIn's algorithm rewards activity and shows you to more people.</a:t>
            </a:r>
            <a:endParaRPr lang="en-US" sz="1000" dirty="0"/>
          </a:p>
        </p:txBody>
      </p:sp>
      <p:pic>
        <p:nvPicPr>
          <p:cNvPr id="22" name="Image 3" descr="preencoded.png">    </p:cNvPr>
          <p:cNvPicPr>
            <a:picLocks noChangeAspect="1"/>
          </p:cNvPicPr>
          <p:nvPr/>
        </p:nvPicPr>
        <p:blipFill>
          <a:blip r:embed="rId4"/>
          <a:stretch>
            <a:fillRect/>
          </a:stretch>
        </p:blipFill>
        <p:spPr>
          <a:xfrm>
            <a:off x="8873490" y="1477208"/>
            <a:ext cx="2376964" cy="1320522"/>
          </a:xfrm>
          <a:prstGeom prst="rect">
            <a:avLst/>
          </a:prstGeom>
        </p:spPr>
      </p:pic>
      <p:sp>
        <p:nvSpPr>
          <p:cNvPr id="23" name="Text 17"/>
          <p:cNvSpPr/>
          <p:nvPr/>
        </p:nvSpPr>
        <p:spPr>
          <a:xfrm>
            <a:off x="8873490" y="2946202"/>
            <a:ext cx="5236250" cy="211217"/>
          </a:xfrm>
          <a:prstGeom prst="rect">
            <a:avLst/>
          </a:prstGeom>
          <a:noFill/>
          <a:ln/>
        </p:spPr>
        <p:txBody>
          <a:bodyPr wrap="none" lIns="0" tIns="0" rIns="0" bIns="0" rtlCol="0" anchor="t"/>
          <a:lstStyle/>
          <a:p>
            <a:pPr algn="l" indent="0" marL="0">
              <a:lnSpc>
                <a:spcPts val="1650"/>
              </a:lnSpc>
              <a:buNone/>
            </a:pPr>
            <a:r>
              <a:rPr lang="en-US" sz="1000" b="1" dirty="0">
                <a:solidFill>
                  <a:srgbClr val="272525"/>
                </a:solidFill>
                <a:latin typeface="Inter" pitchFamily="34" charset="0"/>
                <a:ea typeface="Inter" pitchFamily="34" charset="-122"/>
                <a:cs typeface="Inter" pitchFamily="34" charset="-120"/>
              </a:rPr>
              <a:t>AI Optimization Prompt:</a:t>
            </a:r>
            <a:endParaRPr lang="en-US" sz="1000" dirty="0"/>
          </a:p>
        </p:txBody>
      </p:sp>
      <p:sp>
        <p:nvSpPr>
          <p:cNvPr id="24" name="Shape 18"/>
          <p:cNvSpPr/>
          <p:nvPr/>
        </p:nvSpPr>
        <p:spPr>
          <a:xfrm>
            <a:off x="8873490" y="3305889"/>
            <a:ext cx="5236250" cy="2310051"/>
          </a:xfrm>
          <a:prstGeom prst="roundRect">
            <a:avLst>
              <a:gd name="adj" fmla="val 2401"/>
            </a:avLst>
          </a:prstGeom>
          <a:solidFill>
            <a:srgbClr val="F0EDEA"/>
          </a:solidFill>
          <a:ln/>
        </p:spPr>
      </p:sp>
      <p:sp>
        <p:nvSpPr>
          <p:cNvPr id="25" name="Shape 19"/>
          <p:cNvSpPr/>
          <p:nvPr/>
        </p:nvSpPr>
        <p:spPr>
          <a:xfrm>
            <a:off x="8866942" y="3305889"/>
            <a:ext cx="5249347" cy="2310051"/>
          </a:xfrm>
          <a:prstGeom prst="roundRect">
            <a:avLst>
              <a:gd name="adj" fmla="val 858"/>
            </a:avLst>
          </a:prstGeom>
          <a:solidFill>
            <a:srgbClr val="F0EDEA"/>
          </a:solidFill>
          <a:ln/>
        </p:spPr>
      </p:sp>
      <p:sp>
        <p:nvSpPr>
          <p:cNvPr id="26" name="Text 20"/>
          <p:cNvSpPr/>
          <p:nvPr/>
        </p:nvSpPr>
        <p:spPr>
          <a:xfrm>
            <a:off x="8998982" y="3404830"/>
            <a:ext cx="4985266" cy="2112169"/>
          </a:xfrm>
          <a:prstGeom prst="rect">
            <a:avLst/>
          </a:prstGeom>
          <a:noFill/>
          <a:ln/>
        </p:spPr>
        <p:txBody>
          <a:bodyPr wrap="square" lIns="0" tIns="0" rIns="0" bIns="0" rtlCol="0" anchor="t"/>
          <a:lstStyle/>
          <a:p>
            <a:pPr algn="l" indent="0" marL="0">
              <a:lnSpc>
                <a:spcPts val="1650"/>
              </a:lnSpc>
              <a:buNone/>
            </a:pPr>
            <a:r>
              <a:rPr lang="en-US" sz="1000" dirty="0">
                <a:solidFill>
                  <a:srgbClr val="272525"/>
                </a:solidFill>
                <a:highlight>
                  <a:srgbClr val="F0EDEA"/>
                </a:highlight>
                <a:latin typeface="Consolas" pitchFamily="34" charset="0"/>
                <a:ea typeface="Consolas" pitchFamily="34" charset="-122"/>
                <a:cs typeface="Consolas" pitchFamily="34" charset="-120"/>
              </a:rPr>
              <a:t>Take my About section:[paste yours here]Rewrite it to be:- More compelling - Results-focused- Authentic to my voice- Under 200 words- Written in first person</a:t>
            </a:r>
            <a:endParaRPr lang="en-US" sz="1000" dirty="0"/>
          </a:p>
        </p:txBody>
      </p:sp>
      <p:sp>
        <p:nvSpPr>
          <p:cNvPr id="27" name="Text 21"/>
          <p:cNvSpPr/>
          <p:nvPr/>
        </p:nvSpPr>
        <p:spPr>
          <a:xfrm>
            <a:off x="528161" y="7130177"/>
            <a:ext cx="13574078" cy="422434"/>
          </a:xfrm>
          <a:prstGeom prst="rect">
            <a:avLst/>
          </a:prstGeom>
          <a:noFill/>
          <a:ln/>
        </p:spPr>
        <p:txBody>
          <a:bodyPr wrap="square" lIns="0" tIns="0" rIns="0" bIns="0" rtlCol="0" anchor="t"/>
          <a:lstStyle/>
          <a:p>
            <a:pPr algn="l" indent="0" marL="0">
              <a:lnSpc>
                <a:spcPts val="1650"/>
              </a:lnSpc>
              <a:buNone/>
            </a:pPr>
            <a:r>
              <a:rPr lang="en-US" sz="1000" dirty="0">
                <a:solidFill>
                  <a:srgbClr val="272525"/>
                </a:solidFill>
                <a:latin typeface="Inter" pitchFamily="34" charset="0"/>
                <a:ea typeface="Inter" pitchFamily="34" charset="-122"/>
                <a:cs typeface="Inter" pitchFamily="34" charset="-120"/>
              </a:rPr>
              <a:t>Don't forget the basics that many people neglect: a professional photo (not a selfie or cropped group shot), a custom background image that reflects your industry, and recommendations from colleagues or managers. Each element compounds your credibility. Recruiters spend an average of 6 seconds on initial profile scans — make every second count.</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98302" y="481013"/>
            <a:ext cx="10120670" cy="600194"/>
          </a:xfrm>
          <a:prstGeom prst="rect">
            <a:avLst/>
          </a:prstGeom>
          <a:noFill/>
          <a:ln/>
        </p:spPr>
        <p:txBody>
          <a:bodyPr wrap="none" lIns="0" tIns="0" rIns="0" bIns="0" rtlCol="0" anchor="t"/>
          <a:lstStyle/>
          <a:p>
            <a:pPr algn="l" indent="0" marL="0">
              <a:lnSpc>
                <a:spcPts val="4700"/>
              </a:lnSpc>
              <a:buNone/>
            </a:pPr>
            <a:r>
              <a:rPr lang="en-US" sz="3750" b="1" dirty="0">
                <a:solidFill>
                  <a:srgbClr val="F95F88"/>
                </a:solidFill>
                <a:latin typeface="Petrona Bold" pitchFamily="34" charset="0"/>
                <a:ea typeface="Petrona Bold" pitchFamily="34" charset="-122"/>
                <a:cs typeface="Petrona Bold" pitchFamily="34" charset="-120"/>
              </a:rPr>
              <a:t>JD Analysis &amp; Fit Check: Stop Applying Blindly</a:t>
            </a:r>
            <a:endParaRPr lang="en-US" sz="3750" dirty="0"/>
          </a:p>
        </p:txBody>
      </p:sp>
      <p:sp>
        <p:nvSpPr>
          <p:cNvPr id="3" name="Text 1"/>
          <p:cNvSpPr/>
          <p:nvPr/>
        </p:nvSpPr>
        <p:spPr>
          <a:xfrm>
            <a:off x="698302" y="1430298"/>
            <a:ext cx="13233797" cy="837605"/>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Inter" pitchFamily="34" charset="0"/>
                <a:ea typeface="Inter" pitchFamily="34" charset="-122"/>
                <a:cs typeface="Inter" pitchFamily="34" charset="-120"/>
              </a:rPr>
              <a:t>Quality over quantity isn't just a platitude — it's the strategic difference between a 2% response rate and a 40% response rate. Most job seekers operate in spray-and-pray mode: find 100 jobs, send the same resume to all, hope for the best. This approach guarantees exhaustion and disappointment. The smarter play: find 10 perfect-fit roles and craft 10 tailored applications that hit every requirement.</a:t>
            </a:r>
            <a:endParaRPr lang="en-US" sz="1350" dirty="0"/>
          </a:p>
        </p:txBody>
      </p:sp>
      <p:sp>
        <p:nvSpPr>
          <p:cNvPr id="4" name="Shape 2"/>
          <p:cNvSpPr/>
          <p:nvPr/>
        </p:nvSpPr>
        <p:spPr>
          <a:xfrm>
            <a:off x="698302" y="2464237"/>
            <a:ext cx="4294823" cy="3033117"/>
          </a:xfrm>
          <a:prstGeom prst="roundRect">
            <a:avLst>
              <a:gd name="adj" fmla="val 3618"/>
            </a:avLst>
          </a:prstGeom>
          <a:solidFill>
            <a:srgbClr val="FDFAF7"/>
          </a:solidFill>
          <a:ln w="22860">
            <a:solidFill>
              <a:srgbClr val="C6BDDA"/>
            </a:solidFill>
            <a:prstDash val="solid"/>
          </a:ln>
        </p:spPr>
      </p:sp>
      <p:sp>
        <p:nvSpPr>
          <p:cNvPr id="5" name="Shape 3"/>
          <p:cNvSpPr/>
          <p:nvPr/>
        </p:nvSpPr>
        <p:spPr>
          <a:xfrm>
            <a:off x="675442" y="2464237"/>
            <a:ext cx="91440" cy="3033117"/>
          </a:xfrm>
          <a:prstGeom prst="roundRect">
            <a:avLst>
              <a:gd name="adj" fmla="val 80195"/>
            </a:avLst>
          </a:prstGeom>
          <a:solidFill>
            <a:srgbClr val="6237C8"/>
          </a:solidFill>
          <a:ln/>
        </p:spPr>
      </p:sp>
      <p:sp>
        <p:nvSpPr>
          <p:cNvPr id="6" name="Text 4"/>
          <p:cNvSpPr/>
          <p:nvPr/>
        </p:nvSpPr>
        <p:spPr>
          <a:xfrm>
            <a:off x="964287" y="2661642"/>
            <a:ext cx="2827853" cy="300038"/>
          </a:xfrm>
          <a:prstGeom prst="rect">
            <a:avLst/>
          </a:prstGeom>
          <a:noFill/>
          <a:ln/>
        </p:spPr>
        <p:txBody>
          <a:bodyPr wrap="none" lIns="0" tIns="0" rIns="0" bIns="0" rtlCol="0" anchor="t"/>
          <a:lstStyle/>
          <a:p>
            <a:pPr algn="l" indent="0" marL="0">
              <a:lnSpc>
                <a:spcPts val="2350"/>
              </a:lnSpc>
              <a:buNone/>
            </a:pPr>
            <a:r>
              <a:rPr lang="en-US" sz="1850" b="1" dirty="0">
                <a:solidFill>
                  <a:srgbClr val="272525"/>
                </a:solidFill>
                <a:latin typeface="Petrona Bold" pitchFamily="34" charset="0"/>
                <a:ea typeface="Petrona Bold" pitchFamily="34" charset="-122"/>
                <a:cs typeface="Petrona Bold" pitchFamily="34" charset="-120"/>
              </a:rPr>
              <a:t>Decode the Requirements</a:t>
            </a:r>
            <a:endParaRPr lang="en-US" sz="1850" dirty="0"/>
          </a:p>
        </p:txBody>
      </p:sp>
      <p:sp>
        <p:nvSpPr>
          <p:cNvPr id="7" name="Text 5"/>
          <p:cNvSpPr/>
          <p:nvPr/>
        </p:nvSpPr>
        <p:spPr>
          <a:xfrm>
            <a:off x="964287" y="3066336"/>
            <a:ext cx="3831431" cy="2233613"/>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Inter" pitchFamily="34" charset="0"/>
                <a:ea typeface="Inter" pitchFamily="34" charset="-122"/>
                <a:cs typeface="Inter" pitchFamily="34" charset="-120"/>
              </a:rPr>
              <a:t>Paste the entire job description into ChatGPT and ask: </a:t>
            </a:r>
            <a:pPr algn="l" indent="0" marL="0">
              <a:lnSpc>
                <a:spcPts val="2150"/>
              </a:lnSpc>
              <a:buNone/>
            </a:pPr>
            <a:r>
              <a:rPr lang="en-US" sz="1350" i="1" dirty="0">
                <a:solidFill>
                  <a:srgbClr val="272525"/>
                </a:solidFill>
                <a:latin typeface="Inter" pitchFamily="34" charset="0"/>
                <a:ea typeface="Inter" pitchFamily="34" charset="-122"/>
                <a:cs typeface="Inter" pitchFamily="34" charset="-120"/>
              </a:rPr>
              <a:t>"Break this JD into must-have requirements vs. nice-to-have preferences. Which skills are repeated or emphasized? What are the implied priorities based on how it's written?"</a:t>
            </a:r>
            <a:pPr algn="l" indent="0" marL="0">
              <a:lnSpc>
                <a:spcPts val="2150"/>
              </a:lnSpc>
              <a:buNone/>
            </a:pPr>
            <a:r>
              <a:rPr lang="en-US" sz="1350" dirty="0">
                <a:solidFill>
                  <a:srgbClr val="272525"/>
                </a:solidFill>
                <a:latin typeface="Inter" pitchFamily="34" charset="0"/>
                <a:ea typeface="Inter" pitchFamily="34" charset="-122"/>
                <a:cs typeface="Inter" pitchFamily="34" charset="-120"/>
              </a:rPr>
              <a:t> This reveals what the hiring manager actually cares about versus HR boilerplate.</a:t>
            </a:r>
            <a:endParaRPr lang="en-US" sz="1350" dirty="0"/>
          </a:p>
        </p:txBody>
      </p:sp>
      <p:sp>
        <p:nvSpPr>
          <p:cNvPr id="8" name="Shape 6"/>
          <p:cNvSpPr/>
          <p:nvPr/>
        </p:nvSpPr>
        <p:spPr>
          <a:xfrm>
            <a:off x="5167670" y="2464237"/>
            <a:ext cx="4294942" cy="3033117"/>
          </a:xfrm>
          <a:prstGeom prst="roundRect">
            <a:avLst>
              <a:gd name="adj" fmla="val 3618"/>
            </a:avLst>
          </a:prstGeom>
          <a:solidFill>
            <a:srgbClr val="FDFAF7"/>
          </a:solidFill>
          <a:ln w="22860">
            <a:solidFill>
              <a:srgbClr val="C6BDDA"/>
            </a:solidFill>
            <a:prstDash val="solid"/>
          </a:ln>
        </p:spPr>
      </p:sp>
      <p:sp>
        <p:nvSpPr>
          <p:cNvPr id="9" name="Shape 7"/>
          <p:cNvSpPr/>
          <p:nvPr/>
        </p:nvSpPr>
        <p:spPr>
          <a:xfrm>
            <a:off x="5144810" y="2464237"/>
            <a:ext cx="91440" cy="3033117"/>
          </a:xfrm>
          <a:prstGeom prst="roundRect">
            <a:avLst>
              <a:gd name="adj" fmla="val 80195"/>
            </a:avLst>
          </a:prstGeom>
          <a:solidFill>
            <a:srgbClr val="6237C8"/>
          </a:solidFill>
          <a:ln/>
        </p:spPr>
      </p:sp>
      <p:sp>
        <p:nvSpPr>
          <p:cNvPr id="10" name="Text 8"/>
          <p:cNvSpPr/>
          <p:nvPr/>
        </p:nvSpPr>
        <p:spPr>
          <a:xfrm>
            <a:off x="5433655" y="2661642"/>
            <a:ext cx="2986326" cy="300038"/>
          </a:xfrm>
          <a:prstGeom prst="rect">
            <a:avLst/>
          </a:prstGeom>
          <a:noFill/>
          <a:ln/>
        </p:spPr>
        <p:txBody>
          <a:bodyPr wrap="none" lIns="0" tIns="0" rIns="0" bIns="0" rtlCol="0" anchor="t"/>
          <a:lstStyle/>
          <a:p>
            <a:pPr algn="l" indent="0" marL="0">
              <a:lnSpc>
                <a:spcPts val="2350"/>
              </a:lnSpc>
              <a:buNone/>
            </a:pPr>
            <a:r>
              <a:rPr lang="en-US" sz="1850" b="1" dirty="0">
                <a:solidFill>
                  <a:srgbClr val="272525"/>
                </a:solidFill>
                <a:latin typeface="Petrona Bold" pitchFamily="34" charset="0"/>
                <a:ea typeface="Petrona Bold" pitchFamily="34" charset="-122"/>
                <a:cs typeface="Petrona Bold" pitchFamily="34" charset="-120"/>
              </a:rPr>
              <a:t>Gap Analysis &amp; Action Plan</a:t>
            </a:r>
            <a:endParaRPr lang="en-US" sz="1850" dirty="0"/>
          </a:p>
        </p:txBody>
      </p:sp>
      <p:sp>
        <p:nvSpPr>
          <p:cNvPr id="11" name="Text 9"/>
          <p:cNvSpPr/>
          <p:nvPr/>
        </p:nvSpPr>
        <p:spPr>
          <a:xfrm>
            <a:off x="5433655" y="3066336"/>
            <a:ext cx="3831550" cy="1954411"/>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Inter" pitchFamily="34" charset="0"/>
                <a:ea typeface="Inter" pitchFamily="34" charset="-122"/>
                <a:cs typeface="Inter" pitchFamily="34" charset="-120"/>
              </a:rPr>
              <a:t>Follow up with: </a:t>
            </a:r>
            <a:pPr algn="l" indent="0" marL="0">
              <a:lnSpc>
                <a:spcPts val="2150"/>
              </a:lnSpc>
              <a:buNone/>
            </a:pPr>
            <a:r>
              <a:rPr lang="en-US" sz="1350" i="1" dirty="0">
                <a:solidFill>
                  <a:srgbClr val="272525"/>
                </a:solidFill>
                <a:latin typeface="Inter" pitchFamily="34" charset="0"/>
                <a:ea typeface="Inter" pitchFamily="34" charset="-122"/>
                <a:cs typeface="Inter" pitchFamily="34" charset="-120"/>
              </a:rPr>
              <a:t>"Here's my background [paste resume]. Where do I have gaps? How can I close them quickly — through online courses, side projects, or reframing my existing experience?"</a:t>
            </a:r>
            <a:pPr algn="l" indent="0" marL="0">
              <a:lnSpc>
                <a:spcPts val="2150"/>
              </a:lnSpc>
              <a:buNone/>
            </a:pPr>
            <a:r>
              <a:rPr lang="en-US" sz="1350" dirty="0">
                <a:solidFill>
                  <a:srgbClr val="272525"/>
                </a:solidFill>
                <a:latin typeface="Inter" pitchFamily="34" charset="0"/>
                <a:ea typeface="Inter" pitchFamily="34" charset="-122"/>
                <a:cs typeface="Inter" pitchFamily="34" charset="-120"/>
              </a:rPr>
              <a:t> Sometimes you're closer than you think; you just need to articulate experience differently.</a:t>
            </a:r>
            <a:endParaRPr lang="en-US" sz="1350" dirty="0"/>
          </a:p>
        </p:txBody>
      </p:sp>
      <p:sp>
        <p:nvSpPr>
          <p:cNvPr id="12" name="Shape 10"/>
          <p:cNvSpPr/>
          <p:nvPr/>
        </p:nvSpPr>
        <p:spPr>
          <a:xfrm>
            <a:off x="9637157" y="2464237"/>
            <a:ext cx="4294823" cy="3033117"/>
          </a:xfrm>
          <a:prstGeom prst="roundRect">
            <a:avLst>
              <a:gd name="adj" fmla="val 3618"/>
            </a:avLst>
          </a:prstGeom>
          <a:solidFill>
            <a:srgbClr val="FDFAF7"/>
          </a:solidFill>
          <a:ln w="22860">
            <a:solidFill>
              <a:srgbClr val="C6BDDA"/>
            </a:solidFill>
            <a:prstDash val="solid"/>
          </a:ln>
        </p:spPr>
      </p:sp>
      <p:sp>
        <p:nvSpPr>
          <p:cNvPr id="13" name="Shape 11"/>
          <p:cNvSpPr/>
          <p:nvPr/>
        </p:nvSpPr>
        <p:spPr>
          <a:xfrm>
            <a:off x="9614297" y="2464237"/>
            <a:ext cx="91440" cy="3033117"/>
          </a:xfrm>
          <a:prstGeom prst="roundRect">
            <a:avLst>
              <a:gd name="adj" fmla="val 80195"/>
            </a:avLst>
          </a:prstGeom>
          <a:solidFill>
            <a:srgbClr val="6237C8"/>
          </a:solidFill>
          <a:ln/>
        </p:spPr>
      </p:sp>
      <p:sp>
        <p:nvSpPr>
          <p:cNvPr id="14" name="Text 12"/>
          <p:cNvSpPr/>
          <p:nvPr/>
        </p:nvSpPr>
        <p:spPr>
          <a:xfrm>
            <a:off x="9903143" y="2661642"/>
            <a:ext cx="2400657" cy="300038"/>
          </a:xfrm>
          <a:prstGeom prst="rect">
            <a:avLst/>
          </a:prstGeom>
          <a:noFill/>
          <a:ln/>
        </p:spPr>
        <p:txBody>
          <a:bodyPr wrap="none" lIns="0" tIns="0" rIns="0" bIns="0" rtlCol="0" anchor="t"/>
          <a:lstStyle/>
          <a:p>
            <a:pPr algn="l" indent="0" marL="0">
              <a:lnSpc>
                <a:spcPts val="2350"/>
              </a:lnSpc>
              <a:buNone/>
            </a:pPr>
            <a:r>
              <a:rPr lang="en-US" sz="1850" b="1" dirty="0">
                <a:solidFill>
                  <a:srgbClr val="272525"/>
                </a:solidFill>
                <a:latin typeface="Petrona Bold" pitchFamily="34" charset="0"/>
                <a:ea typeface="Petrona Bold" pitchFamily="34" charset="-122"/>
                <a:cs typeface="Petrona Bold" pitchFamily="34" charset="-120"/>
              </a:rPr>
              <a:t>Smart Tool Stack</a:t>
            </a:r>
            <a:endParaRPr lang="en-US" sz="1850" dirty="0"/>
          </a:p>
        </p:txBody>
      </p:sp>
      <p:sp>
        <p:nvSpPr>
          <p:cNvPr id="15" name="Text 13"/>
          <p:cNvSpPr/>
          <p:nvPr/>
        </p:nvSpPr>
        <p:spPr>
          <a:xfrm>
            <a:off x="9903143" y="3066336"/>
            <a:ext cx="3831431" cy="2233613"/>
          </a:xfrm>
          <a:prstGeom prst="rect">
            <a:avLst/>
          </a:prstGeom>
          <a:noFill/>
          <a:ln/>
        </p:spPr>
        <p:txBody>
          <a:bodyPr wrap="square" lIns="0" tIns="0" rIns="0" bIns="0" rtlCol="0" anchor="t"/>
          <a:lstStyle/>
          <a:p>
            <a:pPr algn="l" indent="0" marL="0">
              <a:lnSpc>
                <a:spcPts val="2150"/>
              </a:lnSpc>
              <a:buNone/>
            </a:pPr>
            <a:r>
              <a:rPr lang="en-US" sz="1350" b="1" dirty="0">
                <a:solidFill>
                  <a:srgbClr val="272525"/>
                </a:solidFill>
                <a:latin typeface="Inter" pitchFamily="34" charset="0"/>
                <a:ea typeface="Inter" pitchFamily="34" charset="-122"/>
                <a:cs typeface="Inter" pitchFamily="34" charset="-120"/>
              </a:rPr>
              <a:t>Jobscan</a:t>
            </a:r>
            <a:pPr algn="l" indent="0" marL="0">
              <a:lnSpc>
                <a:spcPts val="2150"/>
              </a:lnSpc>
              <a:buNone/>
            </a:pPr>
            <a:r>
              <a:rPr lang="en-US" sz="1350" dirty="0">
                <a:solidFill>
                  <a:srgbClr val="272525"/>
                </a:solidFill>
                <a:latin typeface="Inter" pitchFamily="34" charset="0"/>
                <a:ea typeface="Inter" pitchFamily="34" charset="-122"/>
                <a:cs typeface="Inter" pitchFamily="34" charset="-120"/>
              </a:rPr>
              <a:t>: Upload JD + resume, get instant match score and keyword gaps. </a:t>
            </a:r>
            <a:pPr algn="l" indent="0" marL="0">
              <a:lnSpc>
                <a:spcPts val="2150"/>
              </a:lnSpc>
              <a:buNone/>
            </a:pPr>
            <a:r>
              <a:rPr lang="en-US" sz="1350" b="1" dirty="0">
                <a:solidFill>
                  <a:srgbClr val="272525"/>
                </a:solidFill>
                <a:latin typeface="Inter" pitchFamily="34" charset="0"/>
                <a:ea typeface="Inter" pitchFamily="34" charset="-122"/>
                <a:cs typeface="Inter" pitchFamily="34" charset="-120"/>
              </a:rPr>
              <a:t>Resumatch.io</a:t>
            </a:r>
            <a:pPr algn="l" indent="0" marL="0">
              <a:lnSpc>
                <a:spcPts val="2150"/>
              </a:lnSpc>
              <a:buNone/>
            </a:pPr>
            <a:r>
              <a:rPr lang="en-US" sz="1350" dirty="0">
                <a:solidFill>
                  <a:srgbClr val="272525"/>
                </a:solidFill>
                <a:latin typeface="Inter" pitchFamily="34" charset="0"/>
                <a:ea typeface="Inter" pitchFamily="34" charset="-122"/>
                <a:cs typeface="Inter" pitchFamily="34" charset="-120"/>
              </a:rPr>
              <a:t>: AI-powered analysis of how well you fit specific roles. </a:t>
            </a:r>
            <a:pPr algn="l" indent="0" marL="0">
              <a:lnSpc>
                <a:spcPts val="2150"/>
              </a:lnSpc>
              <a:buNone/>
            </a:pPr>
            <a:r>
              <a:rPr lang="en-US" sz="1350" b="1" dirty="0">
                <a:solidFill>
                  <a:srgbClr val="272525"/>
                </a:solidFill>
                <a:latin typeface="Inter" pitchFamily="34" charset="0"/>
                <a:ea typeface="Inter" pitchFamily="34" charset="-122"/>
                <a:cs typeface="Inter" pitchFamily="34" charset="-120"/>
              </a:rPr>
              <a:t>Teal Job Tracker</a:t>
            </a:r>
            <a:pPr algn="l" indent="0" marL="0">
              <a:lnSpc>
                <a:spcPts val="2150"/>
              </a:lnSpc>
              <a:buNone/>
            </a:pPr>
            <a:r>
              <a:rPr lang="en-US" sz="1350" dirty="0">
                <a:solidFill>
                  <a:srgbClr val="272525"/>
                </a:solidFill>
                <a:latin typeface="Inter" pitchFamily="34" charset="0"/>
                <a:ea typeface="Inter" pitchFamily="34" charset="-122"/>
                <a:cs typeface="Inter" pitchFamily="34" charset="-120"/>
              </a:rPr>
              <a:t>: Organize applications, track versions, see patterns in what's working. These tools eliminate guesswork and let you apply strategically.</a:t>
            </a:r>
            <a:endParaRPr lang="en-US" sz="1350" dirty="0"/>
          </a:p>
        </p:txBody>
      </p:sp>
      <p:sp>
        <p:nvSpPr>
          <p:cNvPr id="16" name="Text 14"/>
          <p:cNvSpPr/>
          <p:nvPr/>
        </p:nvSpPr>
        <p:spPr>
          <a:xfrm>
            <a:off x="698302" y="5693688"/>
            <a:ext cx="13233797" cy="558403"/>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Inter" pitchFamily="34" charset="0"/>
                <a:ea typeface="Inter" pitchFamily="34" charset="-122"/>
                <a:cs typeface="Inter" pitchFamily="34" charset="-120"/>
              </a:rPr>
              <a:t>Here's the paradigm shift: You don't need 100 applications. You need 10 applications where you're genuinely a great fit, you've customized everything, and you've found a human contact to warm up the introduction. One strategic application beats ten generic ones every single time.</a:t>
            </a:r>
            <a:endParaRPr lang="en-US" sz="1350" dirty="0"/>
          </a:p>
        </p:txBody>
      </p:sp>
      <p:sp>
        <p:nvSpPr>
          <p:cNvPr id="17" name="Shape 15"/>
          <p:cNvSpPr/>
          <p:nvPr/>
        </p:nvSpPr>
        <p:spPr>
          <a:xfrm>
            <a:off x="698302" y="6448425"/>
            <a:ext cx="13233797" cy="1300043"/>
          </a:xfrm>
          <a:prstGeom prst="roundRect">
            <a:avLst>
              <a:gd name="adj" fmla="val 5641"/>
            </a:avLst>
          </a:prstGeom>
          <a:solidFill>
            <a:srgbClr val="D0C3EE"/>
          </a:solidFill>
          <a:ln/>
        </p:spPr>
      </p:sp>
      <p:pic>
        <p:nvPicPr>
          <p:cNvPr id="18" name="Image 0" descr="preencoded.png">    </p:cNvPr>
          <p:cNvPicPr>
            <a:picLocks noChangeAspect="1"/>
          </p:cNvPicPr>
          <p:nvPr/>
        </p:nvPicPr>
        <p:blipFill>
          <a:blip r:embed="rId1"/>
          <a:stretch>
            <a:fillRect/>
          </a:stretch>
        </p:blipFill>
        <p:spPr>
          <a:xfrm>
            <a:off x="872847" y="6711910"/>
            <a:ext cx="218242" cy="174546"/>
          </a:xfrm>
          <a:prstGeom prst="rect">
            <a:avLst/>
          </a:prstGeom>
        </p:spPr>
      </p:pic>
      <p:sp>
        <p:nvSpPr>
          <p:cNvPr id="19" name="Text 16"/>
          <p:cNvSpPr/>
          <p:nvPr/>
        </p:nvSpPr>
        <p:spPr>
          <a:xfrm>
            <a:off x="1265634" y="6666548"/>
            <a:ext cx="12491918" cy="837605"/>
          </a:xfrm>
          <a:prstGeom prst="rect">
            <a:avLst/>
          </a:prstGeom>
          <a:noFill/>
          <a:ln/>
        </p:spPr>
        <p:txBody>
          <a:bodyPr wrap="square" lIns="0" tIns="0" rIns="0" bIns="0" rtlCol="0" anchor="t"/>
          <a:lstStyle/>
          <a:p>
            <a:pPr algn="l" indent="0" marL="0">
              <a:lnSpc>
                <a:spcPts val="2150"/>
              </a:lnSpc>
              <a:buNone/>
            </a:pPr>
            <a:r>
              <a:rPr lang="en-US" sz="1350" b="1" dirty="0">
                <a:solidFill>
                  <a:srgbClr val="000000"/>
                </a:solidFill>
                <a:latin typeface="Inter" pitchFamily="34" charset="0"/>
                <a:ea typeface="Inter" pitchFamily="34" charset="-122"/>
                <a:cs typeface="Inter" pitchFamily="34" charset="-120"/>
              </a:rPr>
              <a:t>Pro Move:</a:t>
            </a:r>
            <a:pPr algn="l" indent="0" marL="0">
              <a:lnSpc>
                <a:spcPts val="2150"/>
              </a:lnSpc>
              <a:buNone/>
            </a:pPr>
            <a:r>
              <a:rPr lang="en-US" sz="1350" dirty="0">
                <a:solidFill>
                  <a:srgbClr val="000000"/>
                </a:solidFill>
                <a:latin typeface="Inter" pitchFamily="34" charset="0"/>
                <a:ea typeface="Inter" pitchFamily="34" charset="-122"/>
                <a:cs typeface="Inter" pitchFamily="34" charset="-120"/>
              </a:rPr>
              <a:t> Create a simple spreadsheet to track: Company, Role, Match %, Key Contact, Application Date, Follow-up Date, Status. This turns your job search from chaos into a managed pipeline. You can see patterns (which types of roles respond best) and stay organized without letting opportunities slip through the cracks.</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25291" y="376952"/>
            <a:ext cx="4916567" cy="365522"/>
          </a:xfrm>
          <a:prstGeom prst="rect">
            <a:avLst/>
          </a:prstGeom>
          <a:noFill/>
          <a:ln/>
        </p:spPr>
        <p:txBody>
          <a:bodyPr wrap="none" lIns="0" tIns="0" rIns="0" bIns="0" rtlCol="0" anchor="t"/>
          <a:lstStyle/>
          <a:p>
            <a:pPr algn="l" indent="0" marL="0">
              <a:lnSpc>
                <a:spcPts val="2850"/>
              </a:lnSpc>
              <a:buNone/>
            </a:pPr>
            <a:r>
              <a:rPr lang="en-US" sz="2300" b="1" dirty="0">
                <a:solidFill>
                  <a:srgbClr val="F95F88"/>
                </a:solidFill>
                <a:latin typeface="Petrona Bold" pitchFamily="34" charset="0"/>
                <a:ea typeface="Petrona Bold" pitchFamily="34" charset="-122"/>
                <a:cs typeface="Petrona Bold" pitchFamily="34" charset="-120"/>
              </a:rPr>
              <a:t>Find the Humans Behind the Posting</a:t>
            </a:r>
            <a:endParaRPr lang="en-US" sz="2300" dirty="0"/>
          </a:p>
        </p:txBody>
      </p:sp>
      <p:sp>
        <p:nvSpPr>
          <p:cNvPr id="3" name="Text 1"/>
          <p:cNvSpPr/>
          <p:nvPr/>
        </p:nvSpPr>
        <p:spPr>
          <a:xfrm>
            <a:off x="425291" y="955119"/>
            <a:ext cx="13779818" cy="340043"/>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latin typeface="Inter" pitchFamily="34" charset="0"/>
                <a:ea typeface="Inter" pitchFamily="34" charset="-122"/>
                <a:cs typeface="Inter" pitchFamily="34" charset="-120"/>
              </a:rPr>
              <a:t>The online application is a black hole where resumes go to die. Your goal isn't just to apply online — it's to </a:t>
            </a:r>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bypass the black hole entirely</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by connecting with actual decision-makers. Jobs aren't found on websites. They're found through conversations with people who have the power to hire you or introduce you to someone who can.</a:t>
            </a:r>
            <a:endParaRPr lang="en-US" sz="800" dirty="0"/>
          </a:p>
        </p:txBody>
      </p:sp>
      <p:pic>
        <p:nvPicPr>
          <p:cNvPr id="4" name="Image 0" descr="preencoded.png">    </p:cNvPr>
          <p:cNvPicPr>
            <a:picLocks noChangeAspect="1"/>
          </p:cNvPicPr>
          <p:nvPr/>
        </p:nvPicPr>
        <p:blipFill>
          <a:blip r:embed="rId1"/>
          <a:stretch>
            <a:fillRect/>
          </a:stretch>
        </p:blipFill>
        <p:spPr>
          <a:xfrm>
            <a:off x="425291" y="1414701"/>
            <a:ext cx="4593193" cy="425291"/>
          </a:xfrm>
          <a:prstGeom prst="rect">
            <a:avLst/>
          </a:prstGeom>
        </p:spPr>
      </p:pic>
      <p:sp>
        <p:nvSpPr>
          <p:cNvPr id="5" name="Text 2"/>
          <p:cNvSpPr/>
          <p:nvPr/>
        </p:nvSpPr>
        <p:spPr>
          <a:xfrm>
            <a:off x="531614" y="1946315"/>
            <a:ext cx="1461968" cy="182761"/>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Petrona Bold" pitchFamily="34" charset="0"/>
                <a:ea typeface="Petrona Bold" pitchFamily="34" charset="-122"/>
                <a:cs typeface="Petrona Bold" pitchFamily="34" charset="-120"/>
              </a:rPr>
              <a:t>Detective Work</a:t>
            </a:r>
            <a:endParaRPr lang="en-US" sz="1150" dirty="0"/>
          </a:p>
        </p:txBody>
      </p:sp>
      <p:sp>
        <p:nvSpPr>
          <p:cNvPr id="6" name="Text 3"/>
          <p:cNvSpPr/>
          <p:nvPr/>
        </p:nvSpPr>
        <p:spPr>
          <a:xfrm>
            <a:off x="531614" y="2192774"/>
            <a:ext cx="4380548" cy="680085"/>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latin typeface="Inter" pitchFamily="34" charset="0"/>
                <a:ea typeface="Inter" pitchFamily="34" charset="-122"/>
                <a:cs typeface="Inter" pitchFamily="34" charset="-120"/>
              </a:rPr>
              <a:t>Search LinkedIn for "[Company name] recruiter" or "[Company name] hiring manager [department]." Check the company's About section for team members. Look at who posted the job or who's engaging with the company's recent posts. You're hunting for names and roles, not just titles.</a:t>
            </a:r>
            <a:endParaRPr lang="en-US" sz="800" dirty="0"/>
          </a:p>
        </p:txBody>
      </p:sp>
      <p:pic>
        <p:nvPicPr>
          <p:cNvPr id="7" name="Image 1" descr="preencoded.png">    </p:cNvPr>
          <p:cNvPicPr>
            <a:picLocks noChangeAspect="1"/>
          </p:cNvPicPr>
          <p:nvPr/>
        </p:nvPicPr>
        <p:blipFill>
          <a:blip r:embed="rId2"/>
          <a:stretch>
            <a:fillRect/>
          </a:stretch>
        </p:blipFill>
        <p:spPr>
          <a:xfrm>
            <a:off x="5018484" y="1414701"/>
            <a:ext cx="4593312" cy="425291"/>
          </a:xfrm>
          <a:prstGeom prst="rect">
            <a:avLst/>
          </a:prstGeom>
        </p:spPr>
      </p:pic>
      <p:sp>
        <p:nvSpPr>
          <p:cNvPr id="8" name="Text 4"/>
          <p:cNvSpPr/>
          <p:nvPr/>
        </p:nvSpPr>
        <p:spPr>
          <a:xfrm>
            <a:off x="5124807" y="1946315"/>
            <a:ext cx="1461968" cy="182761"/>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Petrona Bold" pitchFamily="34" charset="0"/>
                <a:ea typeface="Petrona Bold" pitchFamily="34" charset="-122"/>
                <a:cs typeface="Petrona Bold" pitchFamily="34" charset="-120"/>
              </a:rPr>
              <a:t>Contact Intel</a:t>
            </a:r>
            <a:endParaRPr lang="en-US" sz="1150" dirty="0"/>
          </a:p>
        </p:txBody>
      </p:sp>
      <p:sp>
        <p:nvSpPr>
          <p:cNvPr id="9" name="Text 5"/>
          <p:cNvSpPr/>
          <p:nvPr/>
        </p:nvSpPr>
        <p:spPr>
          <a:xfrm>
            <a:off x="5124807" y="2192774"/>
            <a:ext cx="4380667" cy="680085"/>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latin typeface="Inter" pitchFamily="34" charset="0"/>
                <a:ea typeface="Inter" pitchFamily="34" charset="-122"/>
                <a:cs typeface="Inter" pitchFamily="34" charset="-120"/>
              </a:rPr>
              <a:t>Use </a:t>
            </a:r>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Hunter.io</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to find email patterns (firstname.lastname@company.com). Try </a:t>
            </a:r>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Lusha</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or </a:t>
            </a:r>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ContactOut</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for direct contact info. Most professionals list their email format somewhere public — you just need to know where to look. This isn't stalking; it's resourcefulness.</a:t>
            </a:r>
            <a:endParaRPr lang="en-US" sz="800" dirty="0"/>
          </a:p>
        </p:txBody>
      </p:sp>
      <p:pic>
        <p:nvPicPr>
          <p:cNvPr id="10" name="Image 2" descr="preencoded.png">    </p:cNvPr>
          <p:cNvPicPr>
            <a:picLocks noChangeAspect="1"/>
          </p:cNvPicPr>
          <p:nvPr/>
        </p:nvPicPr>
        <p:blipFill>
          <a:blip r:embed="rId3"/>
          <a:stretch>
            <a:fillRect/>
          </a:stretch>
        </p:blipFill>
        <p:spPr>
          <a:xfrm>
            <a:off x="9611797" y="1414701"/>
            <a:ext cx="4593312" cy="425291"/>
          </a:xfrm>
          <a:prstGeom prst="rect">
            <a:avLst/>
          </a:prstGeom>
        </p:spPr>
      </p:pic>
      <p:sp>
        <p:nvSpPr>
          <p:cNvPr id="11" name="Text 6"/>
          <p:cNvSpPr/>
          <p:nvPr/>
        </p:nvSpPr>
        <p:spPr>
          <a:xfrm>
            <a:off x="9718119" y="1946315"/>
            <a:ext cx="1461968" cy="182761"/>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Petrona Bold" pitchFamily="34" charset="0"/>
                <a:ea typeface="Petrona Bold" pitchFamily="34" charset="-122"/>
                <a:cs typeface="Petrona Bold" pitchFamily="34" charset="-120"/>
              </a:rPr>
              <a:t>The Warm Intro</a:t>
            </a:r>
            <a:endParaRPr lang="en-US" sz="1150" dirty="0"/>
          </a:p>
        </p:txBody>
      </p:sp>
      <p:sp>
        <p:nvSpPr>
          <p:cNvPr id="12" name="Text 7"/>
          <p:cNvSpPr/>
          <p:nvPr/>
        </p:nvSpPr>
        <p:spPr>
          <a:xfrm>
            <a:off x="9718119" y="2192774"/>
            <a:ext cx="4380667" cy="680085"/>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latin typeface="Inter" pitchFamily="34" charset="0"/>
                <a:ea typeface="Inter" pitchFamily="34" charset="-122"/>
                <a:cs typeface="Inter" pitchFamily="34" charset="-120"/>
              </a:rPr>
              <a:t>Send a brief, value-focused message: </a:t>
            </a:r>
            <a:pPr algn="l" indent="0" marL="0">
              <a:lnSpc>
                <a:spcPts val="1300"/>
              </a:lnSpc>
              <a:buNone/>
            </a:pPr>
            <a:r>
              <a:rPr lang="en-US" sz="800" i="1" dirty="0">
                <a:solidFill>
                  <a:srgbClr val="272525"/>
                </a:solidFill>
                <a:latin typeface="Inter" pitchFamily="34" charset="0"/>
                <a:ea typeface="Inter" pitchFamily="34" charset="-122"/>
                <a:cs typeface="Inter" pitchFamily="34" charset="-120"/>
              </a:rPr>
              <a:t>"Hi [Name], I saw your posting for [Role]. I recently solved a similar challenge at [Previous Company] — [specific metric or outcome]. Would love to share how my approach could translate to your team's goals. Worth a quick chat?"</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Short, specific, focused on their needs.</a:t>
            </a:r>
            <a:endParaRPr lang="en-US" sz="800" dirty="0"/>
          </a:p>
        </p:txBody>
      </p:sp>
      <p:sp>
        <p:nvSpPr>
          <p:cNvPr id="13" name="Text 8"/>
          <p:cNvSpPr/>
          <p:nvPr/>
        </p:nvSpPr>
        <p:spPr>
          <a:xfrm>
            <a:off x="425291" y="3205043"/>
            <a:ext cx="1754267" cy="219194"/>
          </a:xfrm>
          <a:prstGeom prst="rect">
            <a:avLst/>
          </a:prstGeom>
          <a:noFill/>
          <a:ln/>
        </p:spPr>
        <p:txBody>
          <a:bodyPr wrap="none" lIns="0" tIns="0" rIns="0" bIns="0" rtlCol="0" anchor="t"/>
          <a:lstStyle/>
          <a:p>
            <a:pPr algn="l" indent="0" marL="0">
              <a:lnSpc>
                <a:spcPts val="1700"/>
              </a:lnSpc>
              <a:buNone/>
            </a:pPr>
            <a:r>
              <a:rPr lang="en-US" sz="1350" b="1" dirty="0">
                <a:solidFill>
                  <a:srgbClr val="F95F88"/>
                </a:solidFill>
                <a:latin typeface="Petrona Bold" pitchFamily="34" charset="0"/>
                <a:ea typeface="Petrona Bold" pitchFamily="34" charset="-122"/>
                <a:cs typeface="Petrona Bold" pitchFamily="34" charset="-120"/>
              </a:rPr>
              <a:t>Why This Works</a:t>
            </a:r>
            <a:endParaRPr lang="en-US" sz="1350" dirty="0"/>
          </a:p>
        </p:txBody>
      </p:sp>
      <p:sp>
        <p:nvSpPr>
          <p:cNvPr id="14" name="Text 9"/>
          <p:cNvSpPr/>
          <p:nvPr/>
        </p:nvSpPr>
        <p:spPr>
          <a:xfrm>
            <a:off x="425291" y="3530560"/>
            <a:ext cx="6760250" cy="170021"/>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Volume game shifts:</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Hiring managers get 200 applications but only 5 direct messages from qualified candidates</a:t>
            </a:r>
            <a:endParaRPr lang="en-US" sz="800" dirty="0"/>
          </a:p>
        </p:txBody>
      </p:sp>
      <p:sp>
        <p:nvSpPr>
          <p:cNvPr id="15" name="Text 10"/>
          <p:cNvSpPr/>
          <p:nvPr/>
        </p:nvSpPr>
        <p:spPr>
          <a:xfrm>
            <a:off x="425291" y="3737729"/>
            <a:ext cx="6760250" cy="170021"/>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Shows initiative:</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You did the research and took the extra step — that's already a signal of how you'd work</a:t>
            </a:r>
            <a:endParaRPr lang="en-US" sz="800" dirty="0"/>
          </a:p>
        </p:txBody>
      </p:sp>
      <p:sp>
        <p:nvSpPr>
          <p:cNvPr id="16" name="Text 11"/>
          <p:cNvSpPr/>
          <p:nvPr/>
        </p:nvSpPr>
        <p:spPr>
          <a:xfrm>
            <a:off x="425291" y="3944898"/>
            <a:ext cx="6760250" cy="170021"/>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Human connection:</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People hire people they've interacted with, not anonymous resume #147</a:t>
            </a:r>
            <a:endParaRPr lang="en-US" sz="800" dirty="0"/>
          </a:p>
        </p:txBody>
      </p:sp>
      <p:sp>
        <p:nvSpPr>
          <p:cNvPr id="17" name="Text 12"/>
          <p:cNvSpPr/>
          <p:nvPr/>
        </p:nvSpPr>
        <p:spPr>
          <a:xfrm>
            <a:off x="425291" y="4152067"/>
            <a:ext cx="6760250" cy="170021"/>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Referral effect:</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Even if they can't help, they'll often forward you to someone who can</a:t>
            </a:r>
            <a:endParaRPr lang="en-US" sz="800" dirty="0"/>
          </a:p>
        </p:txBody>
      </p:sp>
      <p:sp>
        <p:nvSpPr>
          <p:cNvPr id="18" name="Text 13"/>
          <p:cNvSpPr/>
          <p:nvPr/>
        </p:nvSpPr>
        <p:spPr>
          <a:xfrm>
            <a:off x="7452479" y="3205043"/>
            <a:ext cx="1754267" cy="219194"/>
          </a:xfrm>
          <a:prstGeom prst="rect">
            <a:avLst/>
          </a:prstGeom>
          <a:noFill/>
          <a:ln/>
        </p:spPr>
        <p:txBody>
          <a:bodyPr wrap="none" lIns="0" tIns="0" rIns="0" bIns="0" rtlCol="0" anchor="t"/>
          <a:lstStyle/>
          <a:p>
            <a:pPr algn="l" indent="0" marL="0">
              <a:lnSpc>
                <a:spcPts val="1700"/>
              </a:lnSpc>
              <a:buNone/>
            </a:pPr>
            <a:r>
              <a:rPr lang="en-US" sz="1350" b="1" dirty="0">
                <a:solidFill>
                  <a:srgbClr val="F95F88"/>
                </a:solidFill>
                <a:latin typeface="Petrona Bold" pitchFamily="34" charset="0"/>
                <a:ea typeface="Petrona Bold" pitchFamily="34" charset="-122"/>
                <a:cs typeface="Petrona Bold" pitchFamily="34" charset="-120"/>
              </a:rPr>
              <a:t>Template That Works</a:t>
            </a:r>
            <a:endParaRPr lang="en-US" sz="1350" dirty="0"/>
          </a:p>
        </p:txBody>
      </p:sp>
      <p:sp>
        <p:nvSpPr>
          <p:cNvPr id="19" name="Shape 14"/>
          <p:cNvSpPr/>
          <p:nvPr/>
        </p:nvSpPr>
        <p:spPr>
          <a:xfrm>
            <a:off x="7452479" y="3543776"/>
            <a:ext cx="6760250" cy="3729752"/>
          </a:xfrm>
          <a:prstGeom prst="roundRect">
            <a:avLst>
              <a:gd name="adj" fmla="val 1197"/>
            </a:avLst>
          </a:prstGeom>
          <a:solidFill>
            <a:srgbClr val="F0EDEA"/>
          </a:solidFill>
          <a:ln/>
        </p:spPr>
      </p:sp>
      <p:sp>
        <p:nvSpPr>
          <p:cNvPr id="20" name="Shape 15"/>
          <p:cNvSpPr/>
          <p:nvPr/>
        </p:nvSpPr>
        <p:spPr>
          <a:xfrm>
            <a:off x="7447240" y="3543776"/>
            <a:ext cx="6770727" cy="3729752"/>
          </a:xfrm>
          <a:prstGeom prst="roundRect">
            <a:avLst>
              <a:gd name="adj" fmla="val 428"/>
            </a:avLst>
          </a:prstGeom>
          <a:solidFill>
            <a:srgbClr val="F0EDEA"/>
          </a:solidFill>
          <a:ln/>
        </p:spPr>
      </p:sp>
      <p:sp>
        <p:nvSpPr>
          <p:cNvPr id="21" name="Text 16"/>
          <p:cNvSpPr/>
          <p:nvPr/>
        </p:nvSpPr>
        <p:spPr>
          <a:xfrm>
            <a:off x="7553563" y="3623429"/>
            <a:ext cx="6558082" cy="3570446"/>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highlight>
                  <a:srgbClr val="F0EDEA"/>
                </a:highlight>
                <a:latin typeface="Consolas" pitchFamily="34" charset="0"/>
                <a:ea typeface="Consolas" pitchFamily="34" charset="-122"/>
                <a:cs typeface="Consolas" pitchFamily="34" charset="-120"/>
              </a:rPr>
              <a:t>Subject: [Role] - Quick QuestionHi [Name],Saw your team is hiring for [Role]. I've been following [Company]'s work in [specific area] and was particularly impressed by [recent news/product/achievement].I recently [relevant achievement]at [Company]. Would love to share how that experience could translate to your team's goals.Worth 15 minutes?[Your name][LinkedIn profile link]</a:t>
            </a:r>
            <a:endParaRPr lang="en-US" sz="800" dirty="0"/>
          </a:p>
        </p:txBody>
      </p:sp>
      <p:sp>
        <p:nvSpPr>
          <p:cNvPr id="22" name="Text 17"/>
          <p:cNvSpPr/>
          <p:nvPr/>
        </p:nvSpPr>
        <p:spPr>
          <a:xfrm>
            <a:off x="425291" y="7512606"/>
            <a:ext cx="13779818" cy="340043"/>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latin typeface="Inter" pitchFamily="34" charset="0"/>
                <a:ea typeface="Inter" pitchFamily="34" charset="-122"/>
                <a:cs typeface="Inter" pitchFamily="34" charset="-120"/>
              </a:rPr>
              <a:t>This isn't about gaming the system — it's about recognizing that the system is broken and taking control of your own narrative. Most candidates won't do this because it feels uncomfortable or "pushy." That's exactly why it works for those who do. Be respectful, be brief, be valuable, and you'll stand out immediately.</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80668" y="401836"/>
            <a:ext cx="8748117" cy="499110"/>
          </a:xfrm>
          <a:prstGeom prst="rect">
            <a:avLst/>
          </a:prstGeom>
          <a:noFill/>
          <a:ln/>
        </p:spPr>
        <p:txBody>
          <a:bodyPr wrap="none" lIns="0" tIns="0" rIns="0" bIns="0" rtlCol="0" anchor="t"/>
          <a:lstStyle/>
          <a:p>
            <a:pPr algn="l" indent="0" marL="0">
              <a:lnSpc>
                <a:spcPts val="3900"/>
              </a:lnSpc>
              <a:buNone/>
            </a:pPr>
            <a:r>
              <a:rPr lang="en-US" sz="3100" b="1" dirty="0">
                <a:solidFill>
                  <a:srgbClr val="F95F88"/>
                </a:solidFill>
                <a:latin typeface="Petrona Bold" pitchFamily="34" charset="0"/>
                <a:ea typeface="Petrona Bold" pitchFamily="34" charset="-122"/>
                <a:cs typeface="Petrona Bold" pitchFamily="34" charset="-120"/>
              </a:rPr>
              <a:t>Interview Prep with AI: Your Personal Simulator</a:t>
            </a:r>
            <a:endParaRPr lang="en-US" sz="3100" dirty="0"/>
          </a:p>
        </p:txBody>
      </p:sp>
      <p:sp>
        <p:nvSpPr>
          <p:cNvPr id="3" name="Text 1"/>
          <p:cNvSpPr/>
          <p:nvPr/>
        </p:nvSpPr>
        <p:spPr>
          <a:xfrm>
            <a:off x="580668" y="1191220"/>
            <a:ext cx="13469064" cy="464344"/>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Interviews terrify most people because they're unpredictable and high-stakes. But here's the secret: they're actually </a:t>
            </a:r>
            <a:pPr algn="l" indent="0" marL="0">
              <a:lnSpc>
                <a:spcPts val="1800"/>
              </a:lnSpc>
              <a:buNone/>
            </a:pPr>
            <a:r>
              <a:rPr lang="en-US" sz="1100" i="1" dirty="0">
                <a:solidFill>
                  <a:srgbClr val="272525"/>
                </a:solidFill>
                <a:latin typeface="Inter" pitchFamily="34" charset="0"/>
                <a:ea typeface="Inter" pitchFamily="34" charset="-122"/>
                <a:cs typeface="Inter" pitchFamily="34" charset="-120"/>
              </a:rPr>
              <a:t>extremely</a:t>
            </a:r>
            <a:pPr algn="l" indent="0" marL="0">
              <a:lnSpc>
                <a:spcPts val="1800"/>
              </a:lnSpc>
              <a:buNone/>
            </a:pPr>
            <a:r>
              <a:rPr lang="en-US" sz="1100" dirty="0">
                <a:solidFill>
                  <a:srgbClr val="272525"/>
                </a:solidFill>
                <a:latin typeface="Inter" pitchFamily="34" charset="0"/>
                <a:ea typeface="Inter" pitchFamily="34" charset="-122"/>
                <a:cs typeface="Inter" pitchFamily="34" charset="-120"/>
              </a:rPr>
              <a:t> predictable. There are only so many ways to ask about your experience, problem-solving approach, teamwork style, and technical skills. AI can't attend your interview for you, but it can help you practice until you dominate every question they throw at you.</a:t>
            </a:r>
            <a:endParaRPr lang="en-US" sz="1100" dirty="0"/>
          </a:p>
        </p:txBody>
      </p:sp>
      <p:sp>
        <p:nvSpPr>
          <p:cNvPr id="4" name="Shape 2"/>
          <p:cNvSpPr/>
          <p:nvPr/>
        </p:nvSpPr>
        <p:spPr>
          <a:xfrm>
            <a:off x="580668" y="1818799"/>
            <a:ext cx="4392930" cy="2035135"/>
          </a:xfrm>
          <a:prstGeom prst="roundRect">
            <a:avLst>
              <a:gd name="adj" fmla="val 2996"/>
            </a:avLst>
          </a:prstGeom>
          <a:solidFill>
            <a:srgbClr val="E0D7F4"/>
          </a:solidFill>
          <a:ln w="7620">
            <a:solidFill>
              <a:srgbClr val="C6BDDA"/>
            </a:solidFill>
            <a:prstDash val="solid"/>
          </a:ln>
        </p:spPr>
      </p:sp>
      <p:sp>
        <p:nvSpPr>
          <p:cNvPr id="5" name="Text 3"/>
          <p:cNvSpPr/>
          <p:nvPr/>
        </p:nvSpPr>
        <p:spPr>
          <a:xfrm>
            <a:off x="733425" y="1971556"/>
            <a:ext cx="2419231" cy="249555"/>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Petrona Bold" pitchFamily="34" charset="0"/>
                <a:ea typeface="Petrona Bold" pitchFamily="34" charset="-122"/>
                <a:cs typeface="Petrona Bold" pitchFamily="34" charset="-120"/>
              </a:rPr>
              <a:t>Question Bank Generation</a:t>
            </a:r>
            <a:endParaRPr lang="en-US" sz="1550" dirty="0"/>
          </a:p>
        </p:txBody>
      </p:sp>
      <p:sp>
        <p:nvSpPr>
          <p:cNvPr id="6" name="Text 4"/>
          <p:cNvSpPr/>
          <p:nvPr/>
        </p:nvSpPr>
        <p:spPr>
          <a:xfrm>
            <a:off x="733425" y="2308146"/>
            <a:ext cx="4087416" cy="1393031"/>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Prompt: </a:t>
            </a:r>
            <a:pPr algn="l" indent="0" marL="0">
              <a:lnSpc>
                <a:spcPts val="1800"/>
              </a:lnSpc>
              <a:buNone/>
            </a:pPr>
            <a:r>
              <a:rPr lang="en-US" sz="1100" i="1" dirty="0">
                <a:solidFill>
                  <a:srgbClr val="272525"/>
                </a:solidFill>
                <a:latin typeface="Inter" pitchFamily="34" charset="0"/>
                <a:ea typeface="Inter" pitchFamily="34" charset="-122"/>
                <a:cs typeface="Inter" pitchFamily="34" charset="-120"/>
              </a:rPr>
              <a:t>"You're a hiring manager for [Role] at [Company]. Ask me 10 technical questions and 10 behavioral questions that would be most relevant for this position. Include both common questions and a few curveballs that test deeper thinking."</a:t>
            </a:r>
            <a:pPr algn="l" indent="0" marL="0">
              <a:lnSpc>
                <a:spcPts val="1800"/>
              </a:lnSpc>
              <a:buNone/>
            </a:pPr>
            <a:r>
              <a:rPr lang="en-US" sz="1100" dirty="0">
                <a:solidFill>
                  <a:srgbClr val="272525"/>
                </a:solidFill>
                <a:latin typeface="Inter" pitchFamily="34" charset="0"/>
                <a:ea typeface="Inter" pitchFamily="34" charset="-122"/>
                <a:cs typeface="Inter" pitchFamily="34" charset="-120"/>
              </a:rPr>
              <a:t> This creates a custom practice exam based on the actual role.</a:t>
            </a:r>
            <a:endParaRPr lang="en-US" sz="1100" dirty="0"/>
          </a:p>
        </p:txBody>
      </p:sp>
      <p:sp>
        <p:nvSpPr>
          <p:cNvPr id="7" name="Shape 5"/>
          <p:cNvSpPr/>
          <p:nvPr/>
        </p:nvSpPr>
        <p:spPr>
          <a:xfrm>
            <a:off x="5118735" y="1818799"/>
            <a:ext cx="4392930" cy="2035135"/>
          </a:xfrm>
          <a:prstGeom prst="roundRect">
            <a:avLst>
              <a:gd name="adj" fmla="val 2996"/>
            </a:avLst>
          </a:prstGeom>
          <a:solidFill>
            <a:srgbClr val="E0D7F4"/>
          </a:solidFill>
          <a:ln w="7620">
            <a:solidFill>
              <a:srgbClr val="C6BDDA"/>
            </a:solidFill>
            <a:prstDash val="solid"/>
          </a:ln>
        </p:spPr>
      </p:sp>
      <p:sp>
        <p:nvSpPr>
          <p:cNvPr id="8" name="Text 6"/>
          <p:cNvSpPr/>
          <p:nvPr/>
        </p:nvSpPr>
        <p:spPr>
          <a:xfrm>
            <a:off x="5271492" y="1971556"/>
            <a:ext cx="2297906" cy="249555"/>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Petrona Bold" pitchFamily="34" charset="0"/>
                <a:ea typeface="Petrona Bold" pitchFamily="34" charset="-122"/>
                <a:cs typeface="Petrona Bold" pitchFamily="34" charset="-120"/>
              </a:rPr>
              <a:t>Answer Refinement Loop</a:t>
            </a:r>
            <a:endParaRPr lang="en-US" sz="1550" dirty="0"/>
          </a:p>
        </p:txBody>
      </p:sp>
      <p:sp>
        <p:nvSpPr>
          <p:cNvPr id="9" name="Text 7"/>
          <p:cNvSpPr/>
          <p:nvPr/>
        </p:nvSpPr>
        <p:spPr>
          <a:xfrm>
            <a:off x="5271492" y="2308146"/>
            <a:ext cx="4087416" cy="1393031"/>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Type out your answers to each question. Then: </a:t>
            </a:r>
            <a:pPr algn="l" indent="0" marL="0">
              <a:lnSpc>
                <a:spcPts val="1800"/>
              </a:lnSpc>
              <a:buNone/>
            </a:pPr>
            <a:r>
              <a:rPr lang="en-US" sz="1100" i="1" dirty="0">
                <a:solidFill>
                  <a:srgbClr val="272525"/>
                </a:solidFill>
                <a:latin typeface="Inter" pitchFamily="34" charset="0"/>
                <a:ea typeface="Inter" pitchFamily="34" charset="-122"/>
                <a:cs typeface="Inter" pitchFamily="34" charset="-120"/>
              </a:rPr>
              <a:t>"Review my answer to [question]. Is it clear, concise, and compelling? Does it include specific examples and outcomes? How can I make it stronger?"</a:t>
            </a:r>
            <a:pPr algn="l" indent="0" marL="0">
              <a:lnSpc>
                <a:spcPts val="1800"/>
              </a:lnSpc>
              <a:buNone/>
            </a:pPr>
            <a:r>
              <a:rPr lang="en-US" sz="1100" dirty="0">
                <a:solidFill>
                  <a:srgbClr val="272525"/>
                </a:solidFill>
                <a:latin typeface="Inter" pitchFamily="34" charset="0"/>
                <a:ea typeface="Inter" pitchFamily="34" charset="-122"/>
                <a:cs typeface="Inter" pitchFamily="34" charset="-120"/>
              </a:rPr>
              <a:t> Do this 5-10 times and you'll develop muscle memory for structuring great responses under pressure.</a:t>
            </a:r>
            <a:endParaRPr lang="en-US" sz="1100" dirty="0"/>
          </a:p>
        </p:txBody>
      </p:sp>
      <p:sp>
        <p:nvSpPr>
          <p:cNvPr id="10" name="Shape 8"/>
          <p:cNvSpPr/>
          <p:nvPr/>
        </p:nvSpPr>
        <p:spPr>
          <a:xfrm>
            <a:off x="9656802" y="1818799"/>
            <a:ext cx="4392930" cy="2035135"/>
          </a:xfrm>
          <a:prstGeom prst="roundRect">
            <a:avLst>
              <a:gd name="adj" fmla="val 2996"/>
            </a:avLst>
          </a:prstGeom>
          <a:solidFill>
            <a:srgbClr val="E0D7F4"/>
          </a:solidFill>
          <a:ln w="7620">
            <a:solidFill>
              <a:srgbClr val="C6BDDA"/>
            </a:solidFill>
            <a:prstDash val="solid"/>
          </a:ln>
        </p:spPr>
      </p:sp>
      <p:sp>
        <p:nvSpPr>
          <p:cNvPr id="11" name="Text 9"/>
          <p:cNvSpPr/>
          <p:nvPr/>
        </p:nvSpPr>
        <p:spPr>
          <a:xfrm>
            <a:off x="9809559" y="1971556"/>
            <a:ext cx="2354461" cy="249555"/>
          </a:xfrm>
          <a:prstGeom prst="rect">
            <a:avLst/>
          </a:prstGeom>
          <a:noFill/>
          <a:ln/>
        </p:spPr>
        <p:txBody>
          <a:bodyPr wrap="none" lIns="0" tIns="0" rIns="0" bIns="0" rtlCol="0" anchor="t"/>
          <a:lstStyle/>
          <a:p>
            <a:pPr algn="l" indent="0" marL="0">
              <a:lnSpc>
                <a:spcPts val="1950"/>
              </a:lnSpc>
              <a:buNone/>
            </a:pPr>
            <a:r>
              <a:rPr lang="en-US" sz="1550" b="1" dirty="0">
                <a:solidFill>
                  <a:srgbClr val="272525"/>
                </a:solidFill>
                <a:latin typeface="Petrona Bold" pitchFamily="34" charset="0"/>
                <a:ea typeface="Petrona Bold" pitchFamily="34" charset="-122"/>
                <a:cs typeface="Petrona Bold" pitchFamily="34" charset="-120"/>
              </a:rPr>
              <a:t>Tone &amp; Delivery Feedback</a:t>
            </a:r>
            <a:endParaRPr lang="en-US" sz="1550" dirty="0"/>
          </a:p>
        </p:txBody>
      </p:sp>
      <p:sp>
        <p:nvSpPr>
          <p:cNvPr id="12" name="Text 10"/>
          <p:cNvSpPr/>
          <p:nvPr/>
        </p:nvSpPr>
        <p:spPr>
          <a:xfrm>
            <a:off x="9809559" y="2308146"/>
            <a:ext cx="4087416" cy="1393031"/>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Record yourself answering questions (just audio on your phone works). Transcribe it and ask: </a:t>
            </a:r>
            <a:pPr algn="l" indent="0" marL="0">
              <a:lnSpc>
                <a:spcPts val="1800"/>
              </a:lnSpc>
              <a:buNone/>
            </a:pPr>
            <a:r>
              <a:rPr lang="en-US" sz="1100" i="1" dirty="0">
                <a:solidFill>
                  <a:srgbClr val="272525"/>
                </a:solidFill>
                <a:latin typeface="Inter" pitchFamily="34" charset="0"/>
                <a:ea typeface="Inter" pitchFamily="34" charset="-122"/>
                <a:cs typeface="Inter" pitchFamily="34" charset="-120"/>
              </a:rPr>
              <a:t>"Analyze this answer for filler words, confidence level, and clarity. What should I change?"</a:t>
            </a:r>
            <a:pPr algn="l" indent="0" marL="0">
              <a:lnSpc>
                <a:spcPts val="1800"/>
              </a:lnSpc>
              <a:buNone/>
            </a:pPr>
            <a:r>
              <a:rPr lang="en-US" sz="1100" dirty="0">
                <a:solidFill>
                  <a:srgbClr val="272525"/>
                </a:solidFill>
                <a:latin typeface="Inter" pitchFamily="34" charset="0"/>
                <a:ea typeface="Inter" pitchFamily="34" charset="-122"/>
                <a:cs typeface="Inter" pitchFamily="34" charset="-120"/>
              </a:rPr>
              <a:t> You'll catch "um"s and "like"s you didn't know you used, plus spots where you ramble or undersell yourself.</a:t>
            </a:r>
            <a:endParaRPr lang="en-US" sz="1100" dirty="0"/>
          </a:p>
        </p:txBody>
      </p:sp>
      <p:sp>
        <p:nvSpPr>
          <p:cNvPr id="13" name="Text 11"/>
          <p:cNvSpPr/>
          <p:nvPr/>
        </p:nvSpPr>
        <p:spPr>
          <a:xfrm>
            <a:off x="580668" y="4071699"/>
            <a:ext cx="4608076" cy="299442"/>
          </a:xfrm>
          <a:prstGeom prst="rect">
            <a:avLst/>
          </a:prstGeom>
          <a:noFill/>
          <a:ln/>
        </p:spPr>
        <p:txBody>
          <a:bodyPr wrap="none" lIns="0" tIns="0" rIns="0" bIns="0" rtlCol="0" anchor="t"/>
          <a:lstStyle/>
          <a:p>
            <a:pPr algn="l" indent="0" marL="0">
              <a:lnSpc>
                <a:spcPts val="2350"/>
              </a:lnSpc>
              <a:buNone/>
            </a:pPr>
            <a:r>
              <a:rPr lang="en-US" sz="1850" b="1" dirty="0">
                <a:solidFill>
                  <a:srgbClr val="F95F88"/>
                </a:solidFill>
                <a:latin typeface="Petrona Bold" pitchFamily="34" charset="0"/>
                <a:ea typeface="Petrona Bold" pitchFamily="34" charset="-122"/>
                <a:cs typeface="Petrona Bold" pitchFamily="34" charset="-120"/>
              </a:rPr>
              <a:t>Essential Tool Stack for Interview Mastery</a:t>
            </a:r>
            <a:endParaRPr lang="en-US" sz="1850" dirty="0"/>
          </a:p>
        </p:txBody>
      </p:sp>
      <p:sp>
        <p:nvSpPr>
          <p:cNvPr id="14" name="Text 12"/>
          <p:cNvSpPr/>
          <p:nvPr/>
        </p:nvSpPr>
        <p:spPr>
          <a:xfrm>
            <a:off x="580668" y="4734044"/>
            <a:ext cx="1996440" cy="249555"/>
          </a:xfrm>
          <a:prstGeom prst="rect">
            <a:avLst/>
          </a:prstGeom>
          <a:noFill/>
          <a:ln/>
        </p:spPr>
        <p:txBody>
          <a:bodyPr wrap="none" lIns="0" tIns="0" rIns="0" bIns="0" rtlCol="0" anchor="t"/>
          <a:lstStyle/>
          <a:p>
            <a:pPr algn="l" indent="0" marL="0">
              <a:lnSpc>
                <a:spcPts val="1950"/>
              </a:lnSpc>
              <a:buNone/>
            </a:pPr>
            <a:r>
              <a:rPr lang="en-US" sz="1550" b="1" dirty="0">
                <a:solidFill>
                  <a:srgbClr val="F95F88"/>
                </a:solidFill>
                <a:latin typeface="Petrona Bold" pitchFamily="34" charset="0"/>
                <a:ea typeface="Petrona Bold" pitchFamily="34" charset="-122"/>
                <a:cs typeface="Petrona Bold" pitchFamily="34" charset="-120"/>
              </a:rPr>
              <a:t>Yoodli</a:t>
            </a:r>
            <a:endParaRPr lang="en-US" sz="1550" dirty="0"/>
          </a:p>
        </p:txBody>
      </p:sp>
      <p:sp>
        <p:nvSpPr>
          <p:cNvPr id="15" name="Text 13"/>
          <p:cNvSpPr/>
          <p:nvPr/>
        </p:nvSpPr>
        <p:spPr>
          <a:xfrm>
            <a:off x="580668" y="5128736"/>
            <a:ext cx="4207550" cy="928687"/>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AI-powered speech coach that analyzes your practice interviews for pacing, filler words, eye contact (if video), and confidence. Gives you a score and specific feedback on what to improve. Free tier is generous.</a:t>
            </a:r>
            <a:endParaRPr lang="en-US" sz="1100" dirty="0"/>
          </a:p>
        </p:txBody>
      </p:sp>
      <p:sp>
        <p:nvSpPr>
          <p:cNvPr id="16" name="Text 14"/>
          <p:cNvSpPr/>
          <p:nvPr/>
        </p:nvSpPr>
        <p:spPr>
          <a:xfrm>
            <a:off x="5149929" y="4734044"/>
            <a:ext cx="2520196" cy="249555"/>
          </a:xfrm>
          <a:prstGeom prst="rect">
            <a:avLst/>
          </a:prstGeom>
          <a:noFill/>
          <a:ln/>
        </p:spPr>
        <p:txBody>
          <a:bodyPr wrap="none" lIns="0" tIns="0" rIns="0" bIns="0" rtlCol="0" anchor="t"/>
          <a:lstStyle/>
          <a:p>
            <a:pPr algn="l" indent="0" marL="0">
              <a:lnSpc>
                <a:spcPts val="1950"/>
              </a:lnSpc>
              <a:buNone/>
            </a:pPr>
            <a:r>
              <a:rPr lang="en-US" sz="1550" b="1" dirty="0">
                <a:solidFill>
                  <a:srgbClr val="F95F88"/>
                </a:solidFill>
                <a:latin typeface="Petrona Bold" pitchFamily="34" charset="0"/>
                <a:ea typeface="Petrona Bold" pitchFamily="34" charset="-122"/>
                <a:cs typeface="Petrona Bold" pitchFamily="34" charset="-120"/>
              </a:rPr>
              <a:t>Interview Warmup (Google)</a:t>
            </a:r>
            <a:endParaRPr lang="en-US" sz="1550" dirty="0"/>
          </a:p>
        </p:txBody>
      </p:sp>
      <p:sp>
        <p:nvSpPr>
          <p:cNvPr id="17" name="Text 15"/>
          <p:cNvSpPr/>
          <p:nvPr/>
        </p:nvSpPr>
        <p:spPr>
          <a:xfrm>
            <a:off x="5149929" y="5128736"/>
            <a:ext cx="4207550" cy="928687"/>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Practice common interview questions with transcription and analysis. Shows you which questions you're strongest on and where you need more reps. Built specifically for job interview prep.</a:t>
            </a:r>
            <a:endParaRPr lang="en-US" sz="1100" dirty="0"/>
          </a:p>
        </p:txBody>
      </p:sp>
      <p:sp>
        <p:nvSpPr>
          <p:cNvPr id="18" name="Text 16"/>
          <p:cNvSpPr/>
          <p:nvPr/>
        </p:nvSpPr>
        <p:spPr>
          <a:xfrm>
            <a:off x="9719191" y="4734044"/>
            <a:ext cx="1996440" cy="249555"/>
          </a:xfrm>
          <a:prstGeom prst="rect">
            <a:avLst/>
          </a:prstGeom>
          <a:noFill/>
          <a:ln/>
        </p:spPr>
        <p:txBody>
          <a:bodyPr wrap="none" lIns="0" tIns="0" rIns="0" bIns="0" rtlCol="0" anchor="t"/>
          <a:lstStyle/>
          <a:p>
            <a:pPr algn="l" indent="0" marL="0">
              <a:lnSpc>
                <a:spcPts val="1950"/>
              </a:lnSpc>
              <a:buNone/>
            </a:pPr>
            <a:r>
              <a:rPr lang="en-US" sz="1550" b="1" dirty="0">
                <a:solidFill>
                  <a:srgbClr val="F95F88"/>
                </a:solidFill>
                <a:latin typeface="Petrona Bold" pitchFamily="34" charset="0"/>
                <a:ea typeface="Petrona Bold" pitchFamily="34" charset="-122"/>
                <a:cs typeface="Petrona Bold" pitchFamily="34" charset="-120"/>
              </a:rPr>
              <a:t>ChatGPT Custom GPT</a:t>
            </a:r>
            <a:endParaRPr lang="en-US" sz="1550" dirty="0"/>
          </a:p>
        </p:txBody>
      </p:sp>
      <p:sp>
        <p:nvSpPr>
          <p:cNvPr id="19" name="Text 17"/>
          <p:cNvSpPr/>
          <p:nvPr/>
        </p:nvSpPr>
        <p:spPr>
          <a:xfrm>
            <a:off x="9719191" y="5128736"/>
            <a:ext cx="4345781" cy="928687"/>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Create a custom interviewer bot: </a:t>
            </a:r>
            <a:pPr algn="l" indent="0" marL="0">
              <a:lnSpc>
                <a:spcPts val="1800"/>
              </a:lnSpc>
              <a:buNone/>
            </a:pPr>
            <a:r>
              <a:rPr lang="en-US" sz="1100" i="1" dirty="0">
                <a:solidFill>
                  <a:srgbClr val="272525"/>
                </a:solidFill>
                <a:latin typeface="Inter" pitchFamily="34" charset="0"/>
                <a:ea typeface="Inter" pitchFamily="34" charset="-122"/>
                <a:cs typeface="Inter" pitchFamily="34" charset="-120"/>
              </a:rPr>
              <a:t>"You are an experienced hiring manager for [industry]. Interview me for [role]. Ask follow-up questions based on my answers. Be tough but fair."</a:t>
            </a:r>
            <a:pPr algn="l" indent="0" marL="0">
              <a:lnSpc>
                <a:spcPts val="1800"/>
              </a:lnSpc>
              <a:buNone/>
            </a:pPr>
            <a:r>
              <a:rPr lang="en-US" sz="1100" dirty="0">
                <a:solidFill>
                  <a:srgbClr val="272525"/>
                </a:solidFill>
                <a:latin typeface="Inter" pitchFamily="34" charset="0"/>
                <a:ea typeface="Inter" pitchFamily="34" charset="-122"/>
                <a:cs typeface="Inter" pitchFamily="34" charset="-120"/>
              </a:rPr>
              <a:t> This creates realistic back-and-forth practice.</a:t>
            </a:r>
            <a:endParaRPr lang="en-US" sz="1100" dirty="0"/>
          </a:p>
        </p:txBody>
      </p:sp>
      <p:sp>
        <p:nvSpPr>
          <p:cNvPr id="20" name="Shape 18"/>
          <p:cNvSpPr/>
          <p:nvPr/>
        </p:nvSpPr>
        <p:spPr>
          <a:xfrm>
            <a:off x="580668" y="6351270"/>
            <a:ext cx="13469064" cy="848797"/>
          </a:xfrm>
          <a:prstGeom prst="roundRect">
            <a:avLst>
              <a:gd name="adj" fmla="val 7185"/>
            </a:avLst>
          </a:prstGeom>
          <a:solidFill>
            <a:srgbClr val="D0C3EE"/>
          </a:solidFill>
          <a:ln/>
        </p:spPr>
      </p:sp>
      <p:pic>
        <p:nvPicPr>
          <p:cNvPr id="21" name="Image 0" descr="preencoded.png">    </p:cNvPr>
          <p:cNvPicPr>
            <a:picLocks noChangeAspect="1"/>
          </p:cNvPicPr>
          <p:nvPr/>
        </p:nvPicPr>
        <p:blipFill>
          <a:blip r:embed="rId1"/>
          <a:stretch>
            <a:fillRect/>
          </a:stretch>
        </p:blipFill>
        <p:spPr>
          <a:xfrm>
            <a:off x="725805" y="6565583"/>
            <a:ext cx="181451" cy="145137"/>
          </a:xfrm>
          <a:prstGeom prst="rect">
            <a:avLst/>
          </a:prstGeom>
        </p:spPr>
      </p:pic>
      <p:sp>
        <p:nvSpPr>
          <p:cNvPr id="22" name="Text 19"/>
          <p:cNvSpPr/>
          <p:nvPr/>
        </p:nvSpPr>
        <p:spPr>
          <a:xfrm>
            <a:off x="1052393" y="6532602"/>
            <a:ext cx="12852202" cy="464344"/>
          </a:xfrm>
          <a:prstGeom prst="rect">
            <a:avLst/>
          </a:prstGeom>
          <a:noFill/>
          <a:ln/>
        </p:spPr>
        <p:txBody>
          <a:bodyPr wrap="square" lIns="0" tIns="0" rIns="0" bIns="0" rtlCol="0" anchor="t"/>
          <a:lstStyle/>
          <a:p>
            <a:pPr algn="l" indent="0" marL="0">
              <a:lnSpc>
                <a:spcPts val="1800"/>
              </a:lnSpc>
              <a:buNone/>
            </a:pPr>
            <a:r>
              <a:rPr lang="en-US" sz="1100" b="1" dirty="0">
                <a:solidFill>
                  <a:srgbClr val="000000"/>
                </a:solidFill>
                <a:latin typeface="Inter" pitchFamily="34" charset="0"/>
                <a:ea typeface="Inter" pitchFamily="34" charset="-122"/>
                <a:cs typeface="Inter" pitchFamily="34" charset="-120"/>
              </a:rPr>
              <a:t>The STAR Framework Still Reigns:</a:t>
            </a:r>
            <a:pPr algn="l" indent="0" marL="0">
              <a:lnSpc>
                <a:spcPts val="1800"/>
              </a:lnSpc>
              <a:buNone/>
            </a:pPr>
            <a:r>
              <a:rPr lang="en-US" sz="1100" dirty="0">
                <a:solidFill>
                  <a:srgbClr val="000000"/>
                </a:solidFill>
                <a:latin typeface="Inter" pitchFamily="34" charset="0"/>
                <a:ea typeface="Inter" pitchFamily="34" charset="-122"/>
                <a:cs typeface="Inter" pitchFamily="34" charset="-120"/>
              </a:rPr>
              <a:t> For behavioral questions, structure every answer as Situation → Task → Action → Result. AI can help you convert rambling stories into tight STAR responses. Example prompt: </a:t>
            </a:r>
            <a:pPr algn="l" indent="0" marL="0">
              <a:lnSpc>
                <a:spcPts val="1800"/>
              </a:lnSpc>
              <a:buNone/>
            </a:pPr>
            <a:r>
              <a:rPr lang="en-US" sz="1100" i="1" dirty="0">
                <a:solidFill>
                  <a:srgbClr val="000000"/>
                </a:solidFill>
                <a:latin typeface="Inter" pitchFamily="34" charset="0"/>
                <a:ea typeface="Inter" pitchFamily="34" charset="-122"/>
                <a:cs typeface="Inter" pitchFamily="34" charset="-120"/>
              </a:rPr>
              <a:t>"Turn this experience into a crisp STAR format answer: [paste your story]."</a:t>
            </a:r>
            <a:endParaRPr lang="en-US" sz="1100" dirty="0"/>
          </a:p>
        </p:txBody>
      </p:sp>
      <p:sp>
        <p:nvSpPr>
          <p:cNvPr id="23" name="Text 20"/>
          <p:cNvSpPr/>
          <p:nvPr/>
        </p:nvSpPr>
        <p:spPr>
          <a:xfrm>
            <a:off x="580668" y="7363301"/>
            <a:ext cx="13469064" cy="464344"/>
          </a:xfrm>
          <a:prstGeom prst="rect">
            <a:avLst/>
          </a:prstGeom>
          <a:noFill/>
          <a:ln/>
        </p:spPr>
        <p:txBody>
          <a:bodyPr wrap="square" lIns="0" tIns="0" rIns="0" bIns="0" rtlCol="0" anchor="t"/>
          <a:lstStyle/>
          <a:p>
            <a:pPr algn="l" indent="0" marL="0">
              <a:lnSpc>
                <a:spcPts val="1800"/>
              </a:lnSpc>
              <a:buNone/>
            </a:pPr>
            <a:r>
              <a:rPr lang="en-US" sz="1100" dirty="0">
                <a:solidFill>
                  <a:srgbClr val="272525"/>
                </a:solidFill>
                <a:latin typeface="Inter" pitchFamily="34" charset="0"/>
                <a:ea typeface="Inter" pitchFamily="34" charset="-122"/>
                <a:cs typeface="Inter" pitchFamily="34" charset="-120"/>
              </a:rPr>
              <a:t>The difference between candidates who practice with AI and those who don't is stark: practiced candidates are calmer, more articulate, and better at highlighting their strengths without sounding rehearsed. They've already thought through the hard questions and refined their stories. When interview day comes, they're playing a game they've already won in practice.</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63868" y="595432"/>
            <a:ext cx="10044113" cy="398621"/>
          </a:xfrm>
          <a:prstGeom prst="rect">
            <a:avLst/>
          </a:prstGeom>
          <a:noFill/>
          <a:ln/>
        </p:spPr>
        <p:txBody>
          <a:bodyPr wrap="none" lIns="0" tIns="0" rIns="0" bIns="0" rtlCol="0" anchor="t"/>
          <a:lstStyle/>
          <a:p>
            <a:pPr algn="l" indent="0" marL="0">
              <a:lnSpc>
                <a:spcPts val="3100"/>
              </a:lnSpc>
              <a:buNone/>
            </a:pPr>
            <a:r>
              <a:rPr lang="en-US" sz="2500" b="1" dirty="0">
                <a:solidFill>
                  <a:srgbClr val="F95F88"/>
                </a:solidFill>
                <a:latin typeface="Petrona Bold" pitchFamily="34" charset="0"/>
                <a:ea typeface="Petrona Bold" pitchFamily="34" charset="-122"/>
                <a:cs typeface="Petrona Bold" pitchFamily="34" charset="-120"/>
              </a:rPr>
              <a:t>Company Research in Minutes: Walk in Like You Already Work There</a:t>
            </a:r>
            <a:endParaRPr lang="en-US" sz="2500" dirty="0"/>
          </a:p>
        </p:txBody>
      </p:sp>
      <p:sp>
        <p:nvSpPr>
          <p:cNvPr id="3" name="Text 1"/>
          <p:cNvSpPr/>
          <p:nvPr/>
        </p:nvSpPr>
        <p:spPr>
          <a:xfrm>
            <a:off x="463868" y="1272302"/>
            <a:ext cx="7409140" cy="556498"/>
          </a:xfrm>
          <a:prstGeom prst="rect">
            <a:avLst/>
          </a:prstGeom>
          <a:noFill/>
          <a:ln/>
        </p:spPr>
        <p:txBody>
          <a:bodyPr wrap="square" lIns="0" tIns="0" rIns="0" bIns="0" rtlCol="0" anchor="t"/>
          <a:lstStyle/>
          <a:p>
            <a:pPr algn="l" indent="0" marL="0">
              <a:lnSpc>
                <a:spcPts val="1450"/>
              </a:lnSpc>
              <a:buNone/>
            </a:pPr>
            <a:r>
              <a:rPr lang="en-US" sz="900" dirty="0">
                <a:solidFill>
                  <a:srgbClr val="272525"/>
                </a:solidFill>
                <a:latin typeface="Inter" pitchFamily="34" charset="0"/>
                <a:ea typeface="Inter" pitchFamily="34" charset="-122"/>
                <a:cs typeface="Inter" pitchFamily="34" charset="-120"/>
              </a:rPr>
              <a:t>Showing up to an interview without knowing the company is like showing up to a first date having never looked at their profile. It's not just rude — it's a missed opportunity to demonstrate genuine interest and strategic thinking. The goal isn't to memorize their Wikipedia page. It's to understand their business well enough to speak intelligently about their challenges and how you can contribute.</a:t>
            </a:r>
            <a:endParaRPr lang="en-US" sz="900" dirty="0"/>
          </a:p>
        </p:txBody>
      </p:sp>
      <p:sp>
        <p:nvSpPr>
          <p:cNvPr id="4" name="Text 2"/>
          <p:cNvSpPr/>
          <p:nvPr/>
        </p:nvSpPr>
        <p:spPr>
          <a:xfrm>
            <a:off x="463868" y="1959173"/>
            <a:ext cx="115967" cy="144899"/>
          </a:xfrm>
          <a:prstGeom prst="rect">
            <a:avLst/>
          </a:prstGeom>
          <a:noFill/>
          <a:ln/>
        </p:spPr>
        <p:txBody>
          <a:bodyPr wrap="none" lIns="0" tIns="0" rIns="0" bIns="0" rtlCol="0" anchor="t"/>
          <a:lstStyle/>
          <a:p>
            <a:pPr algn="l" indent="0" marL="0">
              <a:lnSpc>
                <a:spcPts val="1450"/>
              </a:lnSpc>
              <a:buNone/>
            </a:pPr>
            <a:r>
              <a:rPr lang="en-US" sz="900" dirty="0">
                <a:solidFill>
                  <a:srgbClr val="272525"/>
                </a:solidFill>
                <a:latin typeface="Petrona Light" pitchFamily="34" charset="0"/>
                <a:ea typeface="Petrona Light" pitchFamily="34" charset="-122"/>
                <a:cs typeface="Petrona Light" pitchFamily="34" charset="-120"/>
              </a:rPr>
              <a:t>01</a:t>
            </a:r>
            <a:endParaRPr lang="en-US" sz="900" dirty="0"/>
          </a:p>
        </p:txBody>
      </p:sp>
      <p:sp>
        <p:nvSpPr>
          <p:cNvPr id="5" name="Shape 3"/>
          <p:cNvSpPr/>
          <p:nvPr/>
        </p:nvSpPr>
        <p:spPr>
          <a:xfrm>
            <a:off x="463868" y="2140863"/>
            <a:ext cx="7409140" cy="15240"/>
          </a:xfrm>
          <a:prstGeom prst="rect">
            <a:avLst/>
          </a:prstGeom>
          <a:solidFill>
            <a:srgbClr val="6237C8"/>
          </a:solidFill>
          <a:ln/>
        </p:spPr>
      </p:sp>
      <p:sp>
        <p:nvSpPr>
          <p:cNvPr id="6" name="Text 4"/>
          <p:cNvSpPr/>
          <p:nvPr/>
        </p:nvSpPr>
        <p:spPr>
          <a:xfrm>
            <a:off x="463868" y="2229326"/>
            <a:ext cx="1594842" cy="199430"/>
          </a:xfrm>
          <a:prstGeom prst="rect">
            <a:avLst/>
          </a:prstGeom>
          <a:noFill/>
          <a:ln/>
        </p:spPr>
        <p:txBody>
          <a:bodyPr wrap="none" lIns="0" tIns="0" rIns="0" bIns="0" rtlCol="0" anchor="t"/>
          <a:lstStyle/>
          <a:p>
            <a:pPr algn="l" indent="0" marL="0">
              <a:lnSpc>
                <a:spcPts val="1550"/>
              </a:lnSpc>
              <a:buNone/>
            </a:pPr>
            <a:r>
              <a:rPr lang="en-US" sz="1250" b="1" dirty="0">
                <a:solidFill>
                  <a:srgbClr val="272525"/>
                </a:solidFill>
                <a:latin typeface="Petrona Bold" pitchFamily="34" charset="0"/>
                <a:ea typeface="Petrona Bold" pitchFamily="34" charset="-122"/>
                <a:cs typeface="Petrona Bold" pitchFamily="34" charset="-120"/>
              </a:rPr>
              <a:t>Core Intel Gathering</a:t>
            </a:r>
            <a:endParaRPr lang="en-US" sz="1250" dirty="0"/>
          </a:p>
        </p:txBody>
      </p:sp>
      <p:sp>
        <p:nvSpPr>
          <p:cNvPr id="7" name="Text 5"/>
          <p:cNvSpPr/>
          <p:nvPr/>
        </p:nvSpPr>
        <p:spPr>
          <a:xfrm>
            <a:off x="463868" y="2544723"/>
            <a:ext cx="7409140" cy="370999"/>
          </a:xfrm>
          <a:prstGeom prst="rect">
            <a:avLst/>
          </a:prstGeom>
          <a:noFill/>
          <a:ln/>
        </p:spPr>
        <p:txBody>
          <a:bodyPr wrap="square" lIns="0" tIns="0" rIns="0" bIns="0" rtlCol="0" anchor="t"/>
          <a:lstStyle/>
          <a:p>
            <a:pPr algn="l" indent="0" marL="0">
              <a:lnSpc>
                <a:spcPts val="1450"/>
              </a:lnSpc>
              <a:buNone/>
            </a:pPr>
            <a:r>
              <a:rPr lang="en-US" sz="900" dirty="0">
                <a:solidFill>
                  <a:srgbClr val="272525"/>
                </a:solidFill>
                <a:latin typeface="Inter" pitchFamily="34" charset="0"/>
                <a:ea typeface="Inter" pitchFamily="34" charset="-122"/>
                <a:cs typeface="Inter" pitchFamily="34" charset="-120"/>
              </a:rPr>
              <a:t>Prompt: </a:t>
            </a:r>
            <a:pPr algn="l" indent="0" marL="0">
              <a:lnSpc>
                <a:spcPts val="1450"/>
              </a:lnSpc>
              <a:buNone/>
            </a:pPr>
            <a:r>
              <a:rPr lang="en-US" sz="900" i="1" dirty="0">
                <a:solidFill>
                  <a:srgbClr val="272525"/>
                </a:solidFill>
                <a:latin typeface="Inter" pitchFamily="34" charset="0"/>
                <a:ea typeface="Inter" pitchFamily="34" charset="-122"/>
                <a:cs typeface="Inter" pitchFamily="34" charset="-120"/>
              </a:rPr>
              <a:t>"Summarize [Company]'s mission, values, recent news, and company culture in 5 concise bullets. Then tell me what makes them different from competitors."</a:t>
            </a:r>
            <a:pPr algn="l" indent="0" marL="0">
              <a:lnSpc>
                <a:spcPts val="1450"/>
              </a:lnSpc>
              <a:buNone/>
            </a:pPr>
            <a:r>
              <a:rPr lang="en-US" sz="900" dirty="0">
                <a:solidFill>
                  <a:srgbClr val="272525"/>
                </a:solidFill>
                <a:latin typeface="Inter" pitchFamily="34" charset="0"/>
                <a:ea typeface="Inter" pitchFamily="34" charset="-122"/>
                <a:cs typeface="Inter" pitchFamily="34" charset="-120"/>
              </a:rPr>
              <a:t> This gives you conversation fodder and helps you tailor your "why this company" answer.</a:t>
            </a:r>
            <a:endParaRPr lang="en-US" sz="900" dirty="0"/>
          </a:p>
        </p:txBody>
      </p:sp>
      <p:sp>
        <p:nvSpPr>
          <p:cNvPr id="8" name="Text 6"/>
          <p:cNvSpPr/>
          <p:nvPr/>
        </p:nvSpPr>
        <p:spPr>
          <a:xfrm>
            <a:off x="463868" y="3118604"/>
            <a:ext cx="115967" cy="144899"/>
          </a:xfrm>
          <a:prstGeom prst="rect">
            <a:avLst/>
          </a:prstGeom>
          <a:noFill/>
          <a:ln/>
        </p:spPr>
        <p:txBody>
          <a:bodyPr wrap="none" lIns="0" tIns="0" rIns="0" bIns="0" rtlCol="0" anchor="t"/>
          <a:lstStyle/>
          <a:p>
            <a:pPr algn="l" indent="0" marL="0">
              <a:lnSpc>
                <a:spcPts val="1450"/>
              </a:lnSpc>
              <a:buNone/>
            </a:pPr>
            <a:r>
              <a:rPr lang="en-US" sz="900" dirty="0">
                <a:solidFill>
                  <a:srgbClr val="272525"/>
                </a:solidFill>
                <a:latin typeface="Petrona Light" pitchFamily="34" charset="0"/>
                <a:ea typeface="Petrona Light" pitchFamily="34" charset="-122"/>
                <a:cs typeface="Petrona Light" pitchFamily="34" charset="-120"/>
              </a:rPr>
              <a:t>02</a:t>
            </a:r>
            <a:endParaRPr lang="en-US" sz="900" dirty="0"/>
          </a:p>
        </p:txBody>
      </p:sp>
      <p:sp>
        <p:nvSpPr>
          <p:cNvPr id="9" name="Shape 7"/>
          <p:cNvSpPr/>
          <p:nvPr/>
        </p:nvSpPr>
        <p:spPr>
          <a:xfrm>
            <a:off x="463868" y="3300293"/>
            <a:ext cx="7409140" cy="15240"/>
          </a:xfrm>
          <a:prstGeom prst="rect">
            <a:avLst/>
          </a:prstGeom>
          <a:solidFill>
            <a:srgbClr val="6237C8"/>
          </a:solidFill>
          <a:ln/>
        </p:spPr>
      </p:sp>
      <p:sp>
        <p:nvSpPr>
          <p:cNvPr id="10" name="Text 8"/>
          <p:cNvSpPr/>
          <p:nvPr/>
        </p:nvSpPr>
        <p:spPr>
          <a:xfrm>
            <a:off x="463868" y="3388757"/>
            <a:ext cx="1712238" cy="199430"/>
          </a:xfrm>
          <a:prstGeom prst="rect">
            <a:avLst/>
          </a:prstGeom>
          <a:noFill/>
          <a:ln/>
        </p:spPr>
        <p:txBody>
          <a:bodyPr wrap="none" lIns="0" tIns="0" rIns="0" bIns="0" rtlCol="0" anchor="t"/>
          <a:lstStyle/>
          <a:p>
            <a:pPr algn="l" indent="0" marL="0">
              <a:lnSpc>
                <a:spcPts val="1550"/>
              </a:lnSpc>
              <a:buNone/>
            </a:pPr>
            <a:r>
              <a:rPr lang="en-US" sz="1250" b="1" dirty="0">
                <a:solidFill>
                  <a:srgbClr val="272525"/>
                </a:solidFill>
                <a:latin typeface="Petrona Bold" pitchFamily="34" charset="0"/>
                <a:ea typeface="Petrona Bold" pitchFamily="34" charset="-122"/>
                <a:cs typeface="Petrona Bold" pitchFamily="34" charset="-120"/>
              </a:rPr>
              <a:t>Competitive Landscape</a:t>
            </a:r>
            <a:endParaRPr lang="en-US" sz="1250" dirty="0"/>
          </a:p>
        </p:txBody>
      </p:sp>
      <p:sp>
        <p:nvSpPr>
          <p:cNvPr id="11" name="Text 9"/>
          <p:cNvSpPr/>
          <p:nvPr/>
        </p:nvSpPr>
        <p:spPr>
          <a:xfrm>
            <a:off x="463868" y="3704153"/>
            <a:ext cx="7409140" cy="556498"/>
          </a:xfrm>
          <a:prstGeom prst="rect">
            <a:avLst/>
          </a:prstGeom>
          <a:noFill/>
          <a:ln/>
        </p:spPr>
        <p:txBody>
          <a:bodyPr wrap="square" lIns="0" tIns="0" rIns="0" bIns="0" rtlCol="0" anchor="t"/>
          <a:lstStyle/>
          <a:p>
            <a:pPr algn="l" indent="0" marL="0">
              <a:lnSpc>
                <a:spcPts val="1450"/>
              </a:lnSpc>
              <a:buNone/>
            </a:pPr>
            <a:r>
              <a:rPr lang="en-US" sz="900" dirty="0">
                <a:solidFill>
                  <a:srgbClr val="272525"/>
                </a:solidFill>
                <a:latin typeface="Inter" pitchFamily="34" charset="0"/>
                <a:ea typeface="Inter" pitchFamily="34" charset="-122"/>
                <a:cs typeface="Inter" pitchFamily="34" charset="-120"/>
              </a:rPr>
              <a:t>Follow with: </a:t>
            </a:r>
            <a:pPr algn="l" indent="0" marL="0">
              <a:lnSpc>
                <a:spcPts val="1450"/>
              </a:lnSpc>
              <a:buNone/>
            </a:pPr>
            <a:r>
              <a:rPr lang="en-US" sz="900" i="1" dirty="0">
                <a:solidFill>
                  <a:srgbClr val="272525"/>
                </a:solidFill>
                <a:latin typeface="Inter" pitchFamily="34" charset="0"/>
                <a:ea typeface="Inter" pitchFamily="34" charset="-122"/>
                <a:cs typeface="Inter" pitchFamily="34" charset="-120"/>
              </a:rPr>
              <a:t>"Who are [Company]'s top 3 competitors? What are the major trends or challenges in their industry right now? Where is this market headed in the next 2-3 years?"</a:t>
            </a:r>
            <a:pPr algn="l" indent="0" marL="0">
              <a:lnSpc>
                <a:spcPts val="1450"/>
              </a:lnSpc>
              <a:buNone/>
            </a:pPr>
            <a:r>
              <a:rPr lang="en-US" sz="900" dirty="0">
                <a:solidFill>
                  <a:srgbClr val="272525"/>
                </a:solidFill>
                <a:latin typeface="Inter" pitchFamily="34" charset="0"/>
                <a:ea typeface="Inter" pitchFamily="34" charset="-122"/>
                <a:cs typeface="Inter" pitchFamily="34" charset="-120"/>
              </a:rPr>
              <a:t> Now you can ask informed questions and position yourself as someone who thinks strategically.</a:t>
            </a:r>
            <a:endParaRPr lang="en-US" sz="900" dirty="0"/>
          </a:p>
        </p:txBody>
      </p:sp>
      <p:sp>
        <p:nvSpPr>
          <p:cNvPr id="12" name="Text 10"/>
          <p:cNvSpPr/>
          <p:nvPr/>
        </p:nvSpPr>
        <p:spPr>
          <a:xfrm>
            <a:off x="463868" y="4463534"/>
            <a:ext cx="115967" cy="144899"/>
          </a:xfrm>
          <a:prstGeom prst="rect">
            <a:avLst/>
          </a:prstGeom>
          <a:noFill/>
          <a:ln/>
        </p:spPr>
        <p:txBody>
          <a:bodyPr wrap="none" lIns="0" tIns="0" rIns="0" bIns="0" rtlCol="0" anchor="t"/>
          <a:lstStyle/>
          <a:p>
            <a:pPr algn="l" indent="0" marL="0">
              <a:lnSpc>
                <a:spcPts val="1450"/>
              </a:lnSpc>
              <a:buNone/>
            </a:pPr>
            <a:r>
              <a:rPr lang="en-US" sz="900" dirty="0">
                <a:solidFill>
                  <a:srgbClr val="272525"/>
                </a:solidFill>
                <a:latin typeface="Petrona Light" pitchFamily="34" charset="0"/>
                <a:ea typeface="Petrona Light" pitchFamily="34" charset="-122"/>
                <a:cs typeface="Petrona Light" pitchFamily="34" charset="-120"/>
              </a:rPr>
              <a:t>03</a:t>
            </a:r>
            <a:endParaRPr lang="en-US" sz="900" dirty="0"/>
          </a:p>
        </p:txBody>
      </p:sp>
      <p:sp>
        <p:nvSpPr>
          <p:cNvPr id="13" name="Shape 11"/>
          <p:cNvSpPr/>
          <p:nvPr/>
        </p:nvSpPr>
        <p:spPr>
          <a:xfrm>
            <a:off x="463868" y="4645223"/>
            <a:ext cx="7409140" cy="15240"/>
          </a:xfrm>
          <a:prstGeom prst="rect">
            <a:avLst/>
          </a:prstGeom>
          <a:solidFill>
            <a:srgbClr val="6237C8"/>
          </a:solidFill>
          <a:ln/>
        </p:spPr>
      </p:sp>
      <p:sp>
        <p:nvSpPr>
          <p:cNvPr id="14" name="Text 12"/>
          <p:cNvSpPr/>
          <p:nvPr/>
        </p:nvSpPr>
        <p:spPr>
          <a:xfrm>
            <a:off x="463868" y="4733687"/>
            <a:ext cx="1594842" cy="199430"/>
          </a:xfrm>
          <a:prstGeom prst="rect">
            <a:avLst/>
          </a:prstGeom>
          <a:noFill/>
          <a:ln/>
        </p:spPr>
        <p:txBody>
          <a:bodyPr wrap="none" lIns="0" tIns="0" rIns="0" bIns="0" rtlCol="0" anchor="t"/>
          <a:lstStyle/>
          <a:p>
            <a:pPr algn="l" indent="0" marL="0">
              <a:lnSpc>
                <a:spcPts val="1550"/>
              </a:lnSpc>
              <a:buNone/>
            </a:pPr>
            <a:r>
              <a:rPr lang="en-US" sz="1250" b="1" dirty="0">
                <a:solidFill>
                  <a:srgbClr val="272525"/>
                </a:solidFill>
                <a:latin typeface="Petrona Bold" pitchFamily="34" charset="0"/>
                <a:ea typeface="Petrona Bold" pitchFamily="34" charset="-122"/>
                <a:cs typeface="Petrona Bold" pitchFamily="34" charset="-120"/>
              </a:rPr>
              <a:t>Connection Mining</a:t>
            </a:r>
            <a:endParaRPr lang="en-US" sz="1250" dirty="0"/>
          </a:p>
        </p:txBody>
      </p:sp>
      <p:sp>
        <p:nvSpPr>
          <p:cNvPr id="15" name="Text 13"/>
          <p:cNvSpPr/>
          <p:nvPr/>
        </p:nvSpPr>
        <p:spPr>
          <a:xfrm>
            <a:off x="463868" y="5049083"/>
            <a:ext cx="7409140" cy="370999"/>
          </a:xfrm>
          <a:prstGeom prst="rect">
            <a:avLst/>
          </a:prstGeom>
          <a:noFill/>
          <a:ln/>
        </p:spPr>
        <p:txBody>
          <a:bodyPr wrap="square" lIns="0" tIns="0" rIns="0" bIns="0" rtlCol="0" anchor="t"/>
          <a:lstStyle/>
          <a:p>
            <a:pPr algn="l" indent="0" marL="0">
              <a:lnSpc>
                <a:spcPts val="1450"/>
              </a:lnSpc>
              <a:buNone/>
            </a:pPr>
            <a:r>
              <a:rPr lang="en-US" sz="900" dirty="0">
                <a:solidFill>
                  <a:srgbClr val="272525"/>
                </a:solidFill>
                <a:latin typeface="Inter" pitchFamily="34" charset="0"/>
                <a:ea typeface="Inter" pitchFamily="34" charset="-122"/>
                <a:cs typeface="Inter" pitchFamily="34" charset="-120"/>
              </a:rPr>
              <a:t>Check LinkedIn for shared connections with current employees. See what they're posting about — projects they're excited about, challenges they're facing, culture moments they're celebrating. This gives you insider context that pure research can't provide.</a:t>
            </a:r>
            <a:endParaRPr lang="en-US" sz="900" dirty="0"/>
          </a:p>
        </p:txBody>
      </p:sp>
      <p:pic>
        <p:nvPicPr>
          <p:cNvPr id="16" name="Image 0" descr="preencoded.png">    </p:cNvPr>
          <p:cNvPicPr>
            <a:picLocks noChangeAspect="1"/>
          </p:cNvPicPr>
          <p:nvPr/>
        </p:nvPicPr>
        <p:blipFill>
          <a:blip r:embed="rId1"/>
          <a:stretch>
            <a:fillRect/>
          </a:stretch>
        </p:blipFill>
        <p:spPr>
          <a:xfrm>
            <a:off x="8163520" y="1298377"/>
            <a:ext cx="2087761" cy="1159907"/>
          </a:xfrm>
          <a:prstGeom prst="rect">
            <a:avLst/>
          </a:prstGeom>
        </p:spPr>
      </p:pic>
      <p:sp>
        <p:nvSpPr>
          <p:cNvPr id="17" name="Text 14"/>
          <p:cNvSpPr/>
          <p:nvPr/>
        </p:nvSpPr>
        <p:spPr>
          <a:xfrm>
            <a:off x="8163520" y="2588657"/>
            <a:ext cx="1594842" cy="199430"/>
          </a:xfrm>
          <a:prstGeom prst="rect">
            <a:avLst/>
          </a:prstGeom>
          <a:noFill/>
          <a:ln/>
        </p:spPr>
        <p:txBody>
          <a:bodyPr wrap="none" lIns="0" tIns="0" rIns="0" bIns="0" rtlCol="0" anchor="t"/>
          <a:lstStyle/>
          <a:p>
            <a:pPr algn="l" indent="0" marL="0">
              <a:lnSpc>
                <a:spcPts val="1550"/>
              </a:lnSpc>
              <a:buNone/>
            </a:pPr>
            <a:r>
              <a:rPr lang="en-US" sz="1250" b="1" dirty="0">
                <a:solidFill>
                  <a:srgbClr val="F95F88"/>
                </a:solidFill>
                <a:latin typeface="Petrona Bold" pitchFamily="34" charset="0"/>
                <a:ea typeface="Petrona Bold" pitchFamily="34" charset="-122"/>
                <a:cs typeface="Petrona Bold" pitchFamily="34" charset="-120"/>
              </a:rPr>
              <a:t>Research Checklist</a:t>
            </a:r>
            <a:endParaRPr lang="en-US" sz="1250" dirty="0"/>
          </a:p>
        </p:txBody>
      </p:sp>
      <p:sp>
        <p:nvSpPr>
          <p:cNvPr id="18" name="Text 15"/>
          <p:cNvSpPr/>
          <p:nvPr/>
        </p:nvSpPr>
        <p:spPr>
          <a:xfrm>
            <a:off x="8163520" y="2904053"/>
            <a:ext cx="6010513" cy="185499"/>
          </a:xfrm>
          <a:prstGeom prst="rect">
            <a:avLst/>
          </a:prstGeom>
          <a:noFill/>
          <a:ln/>
        </p:spPr>
        <p:txBody>
          <a:bodyPr wrap="none" lIns="0" tIns="0" rIns="0" bIns="0" rtlCol="0" anchor="t"/>
          <a:lstStyle/>
          <a:p>
            <a:pPr algn="l" marL="342900" indent="-342900">
              <a:lnSpc>
                <a:spcPts val="1450"/>
              </a:lnSpc>
              <a:buSzPct val="100000"/>
              <a:buChar char="•"/>
            </a:pPr>
            <a:r>
              <a:rPr lang="en-US" sz="900" dirty="0">
                <a:solidFill>
                  <a:srgbClr val="272525"/>
                </a:solidFill>
                <a:latin typeface="Inter" pitchFamily="34" charset="0"/>
                <a:ea typeface="Inter" pitchFamily="34" charset="-122"/>
                <a:cs typeface="Inter" pitchFamily="34" charset="-120"/>
              </a:rPr>
              <a:t>Recent funding rounds or financial news</a:t>
            </a:r>
            <a:endParaRPr lang="en-US" sz="900" dirty="0"/>
          </a:p>
        </p:txBody>
      </p:sp>
      <p:sp>
        <p:nvSpPr>
          <p:cNvPr id="19" name="Text 16"/>
          <p:cNvSpPr/>
          <p:nvPr/>
        </p:nvSpPr>
        <p:spPr>
          <a:xfrm>
            <a:off x="8163520" y="3130034"/>
            <a:ext cx="6010513" cy="185499"/>
          </a:xfrm>
          <a:prstGeom prst="rect">
            <a:avLst/>
          </a:prstGeom>
          <a:noFill/>
          <a:ln/>
        </p:spPr>
        <p:txBody>
          <a:bodyPr wrap="none" lIns="0" tIns="0" rIns="0" bIns="0" rtlCol="0" anchor="t"/>
          <a:lstStyle/>
          <a:p>
            <a:pPr algn="l" marL="342900" indent="-342900">
              <a:lnSpc>
                <a:spcPts val="1450"/>
              </a:lnSpc>
              <a:buSzPct val="100000"/>
              <a:buChar char="•"/>
            </a:pPr>
            <a:r>
              <a:rPr lang="en-US" sz="900" dirty="0">
                <a:solidFill>
                  <a:srgbClr val="272525"/>
                </a:solidFill>
                <a:latin typeface="Inter" pitchFamily="34" charset="0"/>
                <a:ea typeface="Inter" pitchFamily="34" charset="-122"/>
                <a:cs typeface="Inter" pitchFamily="34" charset="-120"/>
              </a:rPr>
              <a:t>New product launches or major initiatives</a:t>
            </a:r>
            <a:endParaRPr lang="en-US" sz="900" dirty="0"/>
          </a:p>
        </p:txBody>
      </p:sp>
      <p:sp>
        <p:nvSpPr>
          <p:cNvPr id="20" name="Text 17"/>
          <p:cNvSpPr/>
          <p:nvPr/>
        </p:nvSpPr>
        <p:spPr>
          <a:xfrm>
            <a:off x="8163520" y="3356015"/>
            <a:ext cx="6010513" cy="185499"/>
          </a:xfrm>
          <a:prstGeom prst="rect">
            <a:avLst/>
          </a:prstGeom>
          <a:noFill/>
          <a:ln/>
        </p:spPr>
        <p:txBody>
          <a:bodyPr wrap="none" lIns="0" tIns="0" rIns="0" bIns="0" rtlCol="0" anchor="t"/>
          <a:lstStyle/>
          <a:p>
            <a:pPr algn="l" marL="342900" indent="-342900">
              <a:lnSpc>
                <a:spcPts val="1450"/>
              </a:lnSpc>
              <a:buSzPct val="100000"/>
              <a:buChar char="•"/>
            </a:pPr>
            <a:r>
              <a:rPr lang="en-US" sz="900" dirty="0">
                <a:solidFill>
                  <a:srgbClr val="272525"/>
                </a:solidFill>
                <a:latin typeface="Inter" pitchFamily="34" charset="0"/>
                <a:ea typeface="Inter" pitchFamily="34" charset="-122"/>
                <a:cs typeface="Inter" pitchFamily="34" charset="-120"/>
              </a:rPr>
              <a:t>Leadership changes or organizational shifts</a:t>
            </a:r>
            <a:endParaRPr lang="en-US" sz="900" dirty="0"/>
          </a:p>
        </p:txBody>
      </p:sp>
      <p:sp>
        <p:nvSpPr>
          <p:cNvPr id="21" name="Text 18"/>
          <p:cNvSpPr/>
          <p:nvPr/>
        </p:nvSpPr>
        <p:spPr>
          <a:xfrm>
            <a:off x="8163520" y="3581995"/>
            <a:ext cx="6010513" cy="185499"/>
          </a:xfrm>
          <a:prstGeom prst="rect">
            <a:avLst/>
          </a:prstGeom>
          <a:noFill/>
          <a:ln/>
        </p:spPr>
        <p:txBody>
          <a:bodyPr wrap="none" lIns="0" tIns="0" rIns="0" bIns="0" rtlCol="0" anchor="t"/>
          <a:lstStyle/>
          <a:p>
            <a:pPr algn="l" marL="342900" indent="-342900">
              <a:lnSpc>
                <a:spcPts val="1450"/>
              </a:lnSpc>
              <a:buSzPct val="100000"/>
              <a:buChar char="•"/>
            </a:pPr>
            <a:r>
              <a:rPr lang="en-US" sz="900" dirty="0">
                <a:solidFill>
                  <a:srgbClr val="272525"/>
                </a:solidFill>
                <a:latin typeface="Inter" pitchFamily="34" charset="0"/>
                <a:ea typeface="Inter" pitchFamily="34" charset="-122"/>
                <a:cs typeface="Inter" pitchFamily="34" charset="-120"/>
              </a:rPr>
              <a:t>Customer reviews and ratings (G2, Glassdoor, Trustpilot)</a:t>
            </a:r>
            <a:endParaRPr lang="en-US" sz="900" dirty="0"/>
          </a:p>
        </p:txBody>
      </p:sp>
      <p:sp>
        <p:nvSpPr>
          <p:cNvPr id="22" name="Text 19"/>
          <p:cNvSpPr/>
          <p:nvPr/>
        </p:nvSpPr>
        <p:spPr>
          <a:xfrm>
            <a:off x="8163520" y="3807976"/>
            <a:ext cx="6010513" cy="185499"/>
          </a:xfrm>
          <a:prstGeom prst="rect">
            <a:avLst/>
          </a:prstGeom>
          <a:noFill/>
          <a:ln/>
        </p:spPr>
        <p:txBody>
          <a:bodyPr wrap="none" lIns="0" tIns="0" rIns="0" bIns="0" rtlCol="0" anchor="t"/>
          <a:lstStyle/>
          <a:p>
            <a:pPr algn="l" marL="342900" indent="-342900">
              <a:lnSpc>
                <a:spcPts val="1450"/>
              </a:lnSpc>
              <a:buSzPct val="100000"/>
              <a:buChar char="•"/>
            </a:pPr>
            <a:r>
              <a:rPr lang="en-US" sz="900" dirty="0">
                <a:solidFill>
                  <a:srgbClr val="272525"/>
                </a:solidFill>
                <a:latin typeface="Inter" pitchFamily="34" charset="0"/>
                <a:ea typeface="Inter" pitchFamily="34" charset="-122"/>
                <a:cs typeface="Inter" pitchFamily="34" charset="-120"/>
              </a:rPr>
              <a:t>Recent blog posts or thought leadership</a:t>
            </a:r>
            <a:endParaRPr lang="en-US" sz="900" dirty="0"/>
          </a:p>
        </p:txBody>
      </p:sp>
      <p:sp>
        <p:nvSpPr>
          <p:cNvPr id="23" name="Text 20"/>
          <p:cNvSpPr/>
          <p:nvPr/>
        </p:nvSpPr>
        <p:spPr>
          <a:xfrm>
            <a:off x="8163520" y="4033957"/>
            <a:ext cx="6010513" cy="185499"/>
          </a:xfrm>
          <a:prstGeom prst="rect">
            <a:avLst/>
          </a:prstGeom>
          <a:noFill/>
          <a:ln/>
        </p:spPr>
        <p:txBody>
          <a:bodyPr wrap="none" lIns="0" tIns="0" rIns="0" bIns="0" rtlCol="0" anchor="t"/>
          <a:lstStyle/>
          <a:p>
            <a:pPr algn="l" marL="342900" indent="-342900">
              <a:lnSpc>
                <a:spcPts val="1450"/>
              </a:lnSpc>
              <a:buSzPct val="100000"/>
              <a:buChar char="•"/>
            </a:pPr>
            <a:r>
              <a:rPr lang="en-US" sz="900" dirty="0">
                <a:solidFill>
                  <a:srgbClr val="272525"/>
                </a:solidFill>
                <a:latin typeface="Inter" pitchFamily="34" charset="0"/>
                <a:ea typeface="Inter" pitchFamily="34" charset="-122"/>
                <a:cs typeface="Inter" pitchFamily="34" charset="-120"/>
              </a:rPr>
              <a:t>Social media presence and engagement style</a:t>
            </a:r>
            <a:endParaRPr lang="en-US" sz="900" dirty="0"/>
          </a:p>
        </p:txBody>
      </p:sp>
      <p:sp>
        <p:nvSpPr>
          <p:cNvPr id="24" name="Text 21"/>
          <p:cNvSpPr/>
          <p:nvPr/>
        </p:nvSpPr>
        <p:spPr>
          <a:xfrm>
            <a:off x="8163520" y="4259937"/>
            <a:ext cx="6010513" cy="185499"/>
          </a:xfrm>
          <a:prstGeom prst="rect">
            <a:avLst/>
          </a:prstGeom>
          <a:noFill/>
          <a:ln/>
        </p:spPr>
        <p:txBody>
          <a:bodyPr wrap="none" lIns="0" tIns="0" rIns="0" bIns="0" rtlCol="0" anchor="t"/>
          <a:lstStyle/>
          <a:p>
            <a:pPr algn="l" marL="342900" indent="-342900">
              <a:lnSpc>
                <a:spcPts val="1450"/>
              </a:lnSpc>
              <a:buSzPct val="100000"/>
              <a:buChar char="•"/>
            </a:pPr>
            <a:r>
              <a:rPr lang="en-US" sz="900" dirty="0">
                <a:solidFill>
                  <a:srgbClr val="272525"/>
                </a:solidFill>
                <a:latin typeface="Inter" pitchFamily="34" charset="0"/>
                <a:ea typeface="Inter" pitchFamily="34" charset="-122"/>
                <a:cs typeface="Inter" pitchFamily="34" charset="-120"/>
              </a:rPr>
              <a:t>Employee testimonials and culture signals</a:t>
            </a:r>
            <a:endParaRPr lang="en-US" sz="900" dirty="0"/>
          </a:p>
        </p:txBody>
      </p:sp>
      <p:sp>
        <p:nvSpPr>
          <p:cNvPr id="25" name="Text 22"/>
          <p:cNvSpPr/>
          <p:nvPr/>
        </p:nvSpPr>
        <p:spPr>
          <a:xfrm>
            <a:off x="463868" y="5767745"/>
            <a:ext cx="13702665" cy="556498"/>
          </a:xfrm>
          <a:prstGeom prst="rect">
            <a:avLst/>
          </a:prstGeom>
          <a:noFill/>
          <a:ln/>
        </p:spPr>
        <p:txBody>
          <a:bodyPr wrap="square" lIns="0" tIns="0" rIns="0" bIns="0" rtlCol="0" anchor="t"/>
          <a:lstStyle/>
          <a:p>
            <a:pPr algn="l" indent="0" marL="0">
              <a:lnSpc>
                <a:spcPts val="1450"/>
              </a:lnSpc>
              <a:buNone/>
            </a:pPr>
            <a:r>
              <a:rPr lang="en-US" sz="900" dirty="0">
                <a:solidFill>
                  <a:srgbClr val="272525"/>
                </a:solidFill>
                <a:latin typeface="Inter" pitchFamily="34" charset="0"/>
                <a:ea typeface="Inter" pitchFamily="34" charset="-122"/>
                <a:cs typeface="Inter" pitchFamily="34" charset="-120"/>
              </a:rPr>
              <a:t>Here's the power move that separates good candidates from great ones: </a:t>
            </a:r>
            <a:pPr algn="l" indent="0" marL="0">
              <a:lnSpc>
                <a:spcPts val="1450"/>
              </a:lnSpc>
              <a:buNone/>
            </a:pPr>
            <a:r>
              <a:rPr lang="en-US" sz="900" b="1" dirty="0">
                <a:solidFill>
                  <a:srgbClr val="272525"/>
                </a:solidFill>
                <a:latin typeface="Inter" pitchFamily="34" charset="0"/>
                <a:ea typeface="Inter" pitchFamily="34" charset="-122"/>
                <a:cs typeface="Inter" pitchFamily="34" charset="-120"/>
              </a:rPr>
              <a:t>bring insights, not just facts</a:t>
            </a:r>
            <a:pPr algn="l" indent="0" marL="0">
              <a:lnSpc>
                <a:spcPts val="1450"/>
              </a:lnSpc>
              <a:buNone/>
            </a:pPr>
            <a:r>
              <a:rPr lang="en-US" sz="900" dirty="0">
                <a:solidFill>
                  <a:srgbClr val="272525"/>
                </a:solidFill>
                <a:latin typeface="Inter" pitchFamily="34" charset="0"/>
                <a:ea typeface="Inter" pitchFamily="34" charset="-122"/>
                <a:cs typeface="Inter" pitchFamily="34" charset="-120"/>
              </a:rPr>
              <a:t>. Anyone can regurgitate that the company was founded in 2015 and has 500 employees. But if you can say, "I noticed you recently expanded into enterprise after focusing on SMB — that's a big shift. How is the team thinking about the different motion required for enterprise sales?" — now you're having a real conversation. You're showing you understand business dynamics, not just memorizing trivia.</a:t>
            </a:r>
            <a:endParaRPr lang="en-US" sz="900" dirty="0"/>
          </a:p>
        </p:txBody>
      </p:sp>
      <p:sp>
        <p:nvSpPr>
          <p:cNvPr id="26" name="Shape 23"/>
          <p:cNvSpPr/>
          <p:nvPr/>
        </p:nvSpPr>
        <p:spPr>
          <a:xfrm>
            <a:off x="463868" y="6454616"/>
            <a:ext cx="13702665" cy="678180"/>
          </a:xfrm>
          <a:prstGeom prst="roundRect">
            <a:avLst>
              <a:gd name="adj" fmla="val 7183"/>
            </a:avLst>
          </a:prstGeom>
          <a:solidFill>
            <a:srgbClr val="D0C3EE"/>
          </a:solidFill>
          <a:ln/>
        </p:spPr>
      </p:sp>
      <p:pic>
        <p:nvPicPr>
          <p:cNvPr id="27" name="Image 1" descr="preencoded.png">    </p:cNvPr>
          <p:cNvPicPr>
            <a:picLocks noChangeAspect="1"/>
          </p:cNvPicPr>
          <p:nvPr/>
        </p:nvPicPr>
        <p:blipFill>
          <a:blip r:embed="rId2"/>
          <a:stretch>
            <a:fillRect/>
          </a:stretch>
        </p:blipFill>
        <p:spPr>
          <a:xfrm>
            <a:off x="579834" y="6627495"/>
            <a:ext cx="144899" cy="115967"/>
          </a:xfrm>
          <a:prstGeom prst="rect">
            <a:avLst/>
          </a:prstGeom>
        </p:spPr>
      </p:pic>
      <p:sp>
        <p:nvSpPr>
          <p:cNvPr id="28" name="Text 24"/>
          <p:cNvSpPr/>
          <p:nvPr/>
        </p:nvSpPr>
        <p:spPr>
          <a:xfrm>
            <a:off x="840700" y="6599515"/>
            <a:ext cx="13209865" cy="370999"/>
          </a:xfrm>
          <a:prstGeom prst="rect">
            <a:avLst/>
          </a:prstGeom>
          <a:noFill/>
          <a:ln/>
        </p:spPr>
        <p:txBody>
          <a:bodyPr wrap="square" lIns="0" tIns="0" rIns="0" bIns="0" rtlCol="0" anchor="t"/>
          <a:lstStyle/>
          <a:p>
            <a:pPr algn="l" indent="0" marL="0">
              <a:lnSpc>
                <a:spcPts val="1450"/>
              </a:lnSpc>
              <a:buNone/>
            </a:pPr>
            <a:r>
              <a:rPr lang="en-US" sz="900" b="1" dirty="0">
                <a:solidFill>
                  <a:srgbClr val="000000"/>
                </a:solidFill>
                <a:latin typeface="Inter" pitchFamily="34" charset="0"/>
                <a:ea typeface="Inter" pitchFamily="34" charset="-122"/>
                <a:cs typeface="Inter" pitchFamily="34" charset="-120"/>
              </a:rPr>
              <a:t>The Insight Formula:</a:t>
            </a:r>
            <a:pPr algn="l" indent="0" marL="0">
              <a:lnSpc>
                <a:spcPts val="1450"/>
              </a:lnSpc>
              <a:buNone/>
            </a:pPr>
            <a:r>
              <a:rPr lang="en-US" sz="900" dirty="0">
                <a:solidFill>
                  <a:srgbClr val="000000"/>
                </a:solidFill>
                <a:latin typeface="Inter" pitchFamily="34" charset="0"/>
                <a:ea typeface="Inter" pitchFamily="34" charset="-122"/>
                <a:cs typeface="Inter" pitchFamily="34" charset="-120"/>
              </a:rPr>
              <a:t> Research doesn't impress. </a:t>
            </a:r>
            <a:pPr algn="l" indent="0" marL="0">
              <a:lnSpc>
                <a:spcPts val="1450"/>
              </a:lnSpc>
              <a:buNone/>
            </a:pPr>
            <a:r>
              <a:rPr lang="en-US" sz="900" i="1" dirty="0">
                <a:solidFill>
                  <a:srgbClr val="000000"/>
                </a:solidFill>
                <a:latin typeface="Inter" pitchFamily="34" charset="0"/>
                <a:ea typeface="Inter" pitchFamily="34" charset="-122"/>
                <a:cs typeface="Inter" pitchFamily="34" charset="-120"/>
              </a:rPr>
              <a:t>Insight</a:t>
            </a:r>
            <a:pPr algn="l" indent="0" marL="0">
              <a:lnSpc>
                <a:spcPts val="1450"/>
              </a:lnSpc>
              <a:buNone/>
            </a:pPr>
            <a:r>
              <a:rPr lang="en-US" sz="900" dirty="0">
                <a:solidFill>
                  <a:srgbClr val="000000"/>
                </a:solidFill>
                <a:latin typeface="Inter" pitchFamily="34" charset="0"/>
                <a:ea typeface="Inter" pitchFamily="34" charset="-122"/>
                <a:cs typeface="Inter" pitchFamily="34" charset="-120"/>
              </a:rPr>
              <a:t> does. Take a fact (they launched a new product), add analysis (this signals a move upmarket), and connect it to yourself (my experience scaling products for enterprise buyers would be relevant here). That's how you demonstrate you're already thinking like an insider.</a:t>
            </a:r>
            <a:endParaRPr lang="en-US" sz="900" dirty="0"/>
          </a:p>
        </p:txBody>
      </p:sp>
      <p:sp>
        <p:nvSpPr>
          <p:cNvPr id="29" name="Text 25"/>
          <p:cNvSpPr/>
          <p:nvPr/>
        </p:nvSpPr>
        <p:spPr>
          <a:xfrm>
            <a:off x="463868" y="7263170"/>
            <a:ext cx="13702665" cy="370999"/>
          </a:xfrm>
          <a:prstGeom prst="rect">
            <a:avLst/>
          </a:prstGeom>
          <a:noFill/>
          <a:ln/>
        </p:spPr>
        <p:txBody>
          <a:bodyPr wrap="square" lIns="0" tIns="0" rIns="0" bIns="0" rtlCol="0" anchor="t"/>
          <a:lstStyle/>
          <a:p>
            <a:pPr algn="l" indent="0" marL="0">
              <a:lnSpc>
                <a:spcPts val="1450"/>
              </a:lnSpc>
              <a:buNone/>
            </a:pPr>
            <a:r>
              <a:rPr lang="en-US" sz="900" dirty="0">
                <a:solidFill>
                  <a:srgbClr val="272525"/>
                </a:solidFill>
                <a:latin typeface="Inter" pitchFamily="34" charset="0"/>
                <a:ea typeface="Inter" pitchFamily="34" charset="-122"/>
                <a:cs typeface="Inter" pitchFamily="34" charset="-120"/>
              </a:rPr>
              <a:t>Spend 20-30 minutes on this before every interview. It's not about impressing them with how much you know — it's about having the context to ask smart questions, make relevant connections to your experience, and show you've invested time in understanding what they're building. That signals respect and genuine interest, which matters more than most candidates realize.</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12909" y="283845"/>
            <a:ext cx="6131362" cy="354925"/>
          </a:xfrm>
          <a:prstGeom prst="rect">
            <a:avLst/>
          </a:prstGeom>
          <a:noFill/>
          <a:ln/>
        </p:spPr>
        <p:txBody>
          <a:bodyPr wrap="none" lIns="0" tIns="0" rIns="0" bIns="0" rtlCol="0" anchor="t"/>
          <a:lstStyle/>
          <a:p>
            <a:pPr algn="l" indent="0" marL="0">
              <a:lnSpc>
                <a:spcPts val="2750"/>
              </a:lnSpc>
              <a:buNone/>
            </a:pPr>
            <a:r>
              <a:rPr lang="en-US" sz="2200" b="1" dirty="0">
                <a:solidFill>
                  <a:srgbClr val="F95F88"/>
                </a:solidFill>
                <a:latin typeface="Petrona Bold" pitchFamily="34" charset="0"/>
                <a:ea typeface="Petrona Bold" pitchFamily="34" charset="-122"/>
                <a:cs typeface="Petrona Bold" pitchFamily="34" charset="-120"/>
              </a:rPr>
              <a:t>Read the Hiring Manager: The DISC Framework</a:t>
            </a:r>
            <a:endParaRPr lang="en-US" sz="2200" dirty="0"/>
          </a:p>
        </p:txBody>
      </p:sp>
      <p:sp>
        <p:nvSpPr>
          <p:cNvPr id="3" name="Text 1"/>
          <p:cNvSpPr/>
          <p:nvPr/>
        </p:nvSpPr>
        <p:spPr>
          <a:xfrm>
            <a:off x="412909" y="845225"/>
            <a:ext cx="13804583" cy="330279"/>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latin typeface="Inter" pitchFamily="34" charset="0"/>
                <a:ea typeface="Inter" pitchFamily="34" charset="-122"/>
                <a:cs typeface="Inter" pitchFamily="34" charset="-120"/>
              </a:rPr>
              <a:t>People hire people they feel understand them. Not just their business challenges, but their communication style, priorities, and decision-making approach. The DISC framework helps you quickly assess someone's behavioral style and adapt your communication to resonate with them. This isn't manipulation — it's empathy and flexibility in action.</a:t>
            </a:r>
            <a:endParaRPr lang="en-US" sz="800" dirty="0"/>
          </a:p>
        </p:txBody>
      </p:sp>
      <p:sp>
        <p:nvSpPr>
          <p:cNvPr id="4" name="Text 2"/>
          <p:cNvSpPr/>
          <p:nvPr/>
        </p:nvSpPr>
        <p:spPr>
          <a:xfrm>
            <a:off x="3324939" y="1760577"/>
            <a:ext cx="1419701" cy="177403"/>
          </a:xfrm>
          <a:prstGeom prst="rect">
            <a:avLst/>
          </a:prstGeom>
          <a:noFill/>
          <a:ln/>
        </p:spPr>
        <p:txBody>
          <a:bodyPr wrap="none" lIns="0" tIns="0" rIns="0" bIns="0" rtlCol="0" anchor="t"/>
          <a:lstStyle/>
          <a:p>
            <a:pPr algn="r" indent="0" marL="0">
              <a:lnSpc>
                <a:spcPts val="1350"/>
              </a:lnSpc>
              <a:buNone/>
            </a:pPr>
            <a:r>
              <a:rPr lang="en-US" sz="1100" b="1" dirty="0">
                <a:solidFill>
                  <a:srgbClr val="272525"/>
                </a:solidFill>
                <a:latin typeface="Petrona Bold" pitchFamily="34" charset="0"/>
                <a:ea typeface="Petrona Bold" pitchFamily="34" charset="-122"/>
                <a:cs typeface="Petrona Bold" pitchFamily="34" charset="-120"/>
              </a:rPr>
              <a:t>D – Dominance</a:t>
            </a:r>
            <a:endParaRPr lang="en-US" sz="1100" dirty="0"/>
          </a:p>
        </p:txBody>
      </p:sp>
      <p:sp>
        <p:nvSpPr>
          <p:cNvPr id="5" name="Text 3"/>
          <p:cNvSpPr/>
          <p:nvPr/>
        </p:nvSpPr>
        <p:spPr>
          <a:xfrm>
            <a:off x="412909" y="1999893"/>
            <a:ext cx="4331732" cy="165140"/>
          </a:xfrm>
          <a:prstGeom prst="rect">
            <a:avLst/>
          </a:prstGeom>
          <a:noFill/>
          <a:ln/>
        </p:spPr>
        <p:txBody>
          <a:bodyPr wrap="none" lIns="0" tIns="0" rIns="0" bIns="0" rtlCol="0" anchor="t"/>
          <a:lstStyle/>
          <a:p>
            <a:pPr algn="r" indent="0" marL="0">
              <a:lnSpc>
                <a:spcPts val="1300"/>
              </a:lnSpc>
              <a:buNone/>
            </a:pPr>
            <a:r>
              <a:rPr lang="en-US" sz="800" b="1" dirty="0">
                <a:solidFill>
                  <a:srgbClr val="272525"/>
                </a:solidFill>
                <a:latin typeface="Inter" pitchFamily="34" charset="0"/>
                <a:ea typeface="Inter" pitchFamily="34" charset="-122"/>
                <a:cs typeface="Inter" pitchFamily="34" charset="-120"/>
              </a:rPr>
              <a:t>Fast-paced, task-focused, direct</a:t>
            </a:r>
            <a:endParaRPr lang="en-US" sz="800" dirty="0"/>
          </a:p>
        </p:txBody>
      </p:sp>
      <p:sp>
        <p:nvSpPr>
          <p:cNvPr id="6" name="Text 4"/>
          <p:cNvSpPr/>
          <p:nvPr/>
        </p:nvSpPr>
        <p:spPr>
          <a:xfrm>
            <a:off x="412909" y="2226945"/>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Gets straight to results and outcomes</a:t>
            </a:r>
            <a:endParaRPr lang="en-US" sz="800" dirty="0"/>
          </a:p>
        </p:txBody>
      </p:sp>
      <p:sp>
        <p:nvSpPr>
          <p:cNvPr id="7" name="Text 5"/>
          <p:cNvSpPr/>
          <p:nvPr/>
        </p:nvSpPr>
        <p:spPr>
          <a:xfrm>
            <a:off x="412909" y="2428161"/>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Values efficiency and decisiveness</a:t>
            </a:r>
            <a:endParaRPr lang="en-US" sz="800" dirty="0"/>
          </a:p>
        </p:txBody>
      </p:sp>
      <p:sp>
        <p:nvSpPr>
          <p:cNvPr id="8" name="Text 6"/>
          <p:cNvSpPr/>
          <p:nvPr/>
        </p:nvSpPr>
        <p:spPr>
          <a:xfrm>
            <a:off x="412909" y="2629376"/>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Doesn't want long stories or excessive detail</a:t>
            </a:r>
            <a:endParaRPr lang="en-US" sz="800" dirty="0"/>
          </a:p>
        </p:txBody>
      </p:sp>
      <p:sp>
        <p:nvSpPr>
          <p:cNvPr id="9" name="Text 7"/>
          <p:cNvSpPr/>
          <p:nvPr/>
        </p:nvSpPr>
        <p:spPr>
          <a:xfrm>
            <a:off x="412909" y="2830592"/>
            <a:ext cx="4331732" cy="330279"/>
          </a:xfrm>
          <a:prstGeom prst="rect">
            <a:avLst/>
          </a:prstGeom>
          <a:noFill/>
          <a:ln/>
        </p:spPr>
        <p:txBody>
          <a:bodyPr wrap="squar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Your approach:</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Lead with impact. "I reduced costs by 30%" not "Let me tell you about our process..."</a:t>
            </a:r>
            <a:endParaRPr lang="en-US" sz="800" dirty="0"/>
          </a:p>
        </p:txBody>
      </p:sp>
      <p:pic>
        <p:nvPicPr>
          <p:cNvPr id="10" name="Image 0" descr="preencoded.png">    </p:cNvPr>
          <p:cNvPicPr>
            <a:picLocks noChangeAspect="1"/>
          </p:cNvPicPr>
          <p:nvPr/>
        </p:nvPicPr>
        <p:blipFill>
          <a:blip r:embed="rId1"/>
          <a:stretch>
            <a:fillRect/>
          </a:stretch>
        </p:blipFill>
        <p:spPr>
          <a:xfrm>
            <a:off x="4899422" y="1291590"/>
            <a:ext cx="4831556" cy="4831556"/>
          </a:xfrm>
          <a:prstGeom prst="rect">
            <a:avLst/>
          </a:prstGeom>
        </p:spPr>
      </p:pic>
      <p:pic>
        <p:nvPicPr>
          <p:cNvPr id="11" name="Image 1" descr="preencoded.png">    </p:cNvPr>
          <p:cNvPicPr>
            <a:picLocks noChangeAspect="1"/>
          </p:cNvPicPr>
          <p:nvPr/>
        </p:nvPicPr>
        <p:blipFill>
          <a:blip r:embed="rId2"/>
          <a:stretch>
            <a:fillRect/>
          </a:stretch>
        </p:blipFill>
        <p:spPr>
          <a:xfrm>
            <a:off x="6042065" y="2414945"/>
            <a:ext cx="154424" cy="193000"/>
          </a:xfrm>
          <a:prstGeom prst="rect">
            <a:avLst/>
          </a:prstGeom>
        </p:spPr>
      </p:pic>
      <p:sp>
        <p:nvSpPr>
          <p:cNvPr id="12" name="Text 8"/>
          <p:cNvSpPr/>
          <p:nvPr/>
        </p:nvSpPr>
        <p:spPr>
          <a:xfrm>
            <a:off x="9885759" y="1760577"/>
            <a:ext cx="1419701" cy="177403"/>
          </a:xfrm>
          <a:prstGeom prst="rect">
            <a:avLst/>
          </a:prstGeom>
          <a:noFill/>
          <a:ln/>
        </p:spPr>
        <p:txBody>
          <a:bodyPr wrap="none" lIns="0" tIns="0" rIns="0" bIns="0" rtlCol="0" anchor="t"/>
          <a:lstStyle/>
          <a:p>
            <a:pPr algn="l" indent="0" marL="0">
              <a:lnSpc>
                <a:spcPts val="1350"/>
              </a:lnSpc>
              <a:buNone/>
            </a:pPr>
            <a:r>
              <a:rPr lang="en-US" sz="1100" b="1" dirty="0">
                <a:solidFill>
                  <a:srgbClr val="272525"/>
                </a:solidFill>
                <a:latin typeface="Petrona Bold" pitchFamily="34" charset="0"/>
                <a:ea typeface="Petrona Bold" pitchFamily="34" charset="-122"/>
                <a:cs typeface="Petrona Bold" pitchFamily="34" charset="-120"/>
              </a:rPr>
              <a:t>I – Influence</a:t>
            </a:r>
            <a:endParaRPr lang="en-US" sz="1100" dirty="0"/>
          </a:p>
        </p:txBody>
      </p:sp>
      <p:sp>
        <p:nvSpPr>
          <p:cNvPr id="13" name="Text 9"/>
          <p:cNvSpPr/>
          <p:nvPr/>
        </p:nvSpPr>
        <p:spPr>
          <a:xfrm>
            <a:off x="9885759" y="1999893"/>
            <a:ext cx="4331732" cy="165140"/>
          </a:xfrm>
          <a:prstGeom prst="rect">
            <a:avLst/>
          </a:prstGeom>
          <a:noFill/>
          <a:ln/>
        </p:spPr>
        <p:txBody>
          <a:bodyPr wrap="none" lIns="0" tIns="0" rIns="0" bIns="0" rtlCol="0" anchor="t"/>
          <a:lstStyle/>
          <a:p>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Fast-paced, people-focused, enthusiastic</a:t>
            </a:r>
            <a:endParaRPr lang="en-US" sz="800" dirty="0"/>
          </a:p>
        </p:txBody>
      </p:sp>
      <p:sp>
        <p:nvSpPr>
          <p:cNvPr id="14" name="Text 10"/>
          <p:cNvSpPr/>
          <p:nvPr/>
        </p:nvSpPr>
        <p:spPr>
          <a:xfrm>
            <a:off x="9885759" y="2226945"/>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Loves vision, possibility, and big ideas</a:t>
            </a:r>
            <a:endParaRPr lang="en-US" sz="800" dirty="0"/>
          </a:p>
        </p:txBody>
      </p:sp>
      <p:sp>
        <p:nvSpPr>
          <p:cNvPr id="15" name="Text 11"/>
          <p:cNvSpPr/>
          <p:nvPr/>
        </p:nvSpPr>
        <p:spPr>
          <a:xfrm>
            <a:off x="9885759" y="2428161"/>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Values relationships and team energy</a:t>
            </a:r>
            <a:endParaRPr lang="en-US" sz="800" dirty="0"/>
          </a:p>
        </p:txBody>
      </p:sp>
      <p:sp>
        <p:nvSpPr>
          <p:cNvPr id="16" name="Text 12"/>
          <p:cNvSpPr/>
          <p:nvPr/>
        </p:nvSpPr>
        <p:spPr>
          <a:xfrm>
            <a:off x="9885759" y="2629376"/>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Responds to enthusiasm and optimism</a:t>
            </a:r>
            <a:endParaRPr lang="en-US" sz="800" dirty="0"/>
          </a:p>
        </p:txBody>
      </p:sp>
      <p:sp>
        <p:nvSpPr>
          <p:cNvPr id="17" name="Text 13"/>
          <p:cNvSpPr/>
          <p:nvPr/>
        </p:nvSpPr>
        <p:spPr>
          <a:xfrm>
            <a:off x="9885759" y="2830592"/>
            <a:ext cx="4331732" cy="330279"/>
          </a:xfrm>
          <a:prstGeom prst="rect">
            <a:avLst/>
          </a:prstGeom>
          <a:noFill/>
          <a:ln/>
        </p:spPr>
        <p:txBody>
          <a:bodyPr wrap="squar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Your approach:</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Share excitement. Paint the future. Emphasize collaboration and culture fit.</a:t>
            </a:r>
            <a:endParaRPr lang="en-US" sz="800" dirty="0"/>
          </a:p>
        </p:txBody>
      </p:sp>
      <p:pic>
        <p:nvPicPr>
          <p:cNvPr id="18" name="Image 2" descr="preencoded.png">    </p:cNvPr>
          <p:cNvPicPr>
            <a:picLocks noChangeAspect="1"/>
          </p:cNvPicPr>
          <p:nvPr/>
        </p:nvPicPr>
        <p:blipFill>
          <a:blip r:embed="rId3"/>
          <a:stretch>
            <a:fillRect/>
          </a:stretch>
        </p:blipFill>
        <p:spPr>
          <a:xfrm>
            <a:off x="4899422" y="1291590"/>
            <a:ext cx="4831556" cy="4831556"/>
          </a:xfrm>
          <a:prstGeom prst="rect">
            <a:avLst/>
          </a:prstGeom>
        </p:spPr>
      </p:pic>
      <p:pic>
        <p:nvPicPr>
          <p:cNvPr id="19" name="Image 3" descr="preencoded.png">    </p:cNvPr>
          <p:cNvPicPr>
            <a:picLocks noChangeAspect="1"/>
          </p:cNvPicPr>
          <p:nvPr/>
        </p:nvPicPr>
        <p:blipFill>
          <a:blip r:embed="rId4"/>
          <a:stretch>
            <a:fillRect/>
          </a:stretch>
        </p:blipFill>
        <p:spPr>
          <a:xfrm>
            <a:off x="8433673" y="2414945"/>
            <a:ext cx="154424" cy="193000"/>
          </a:xfrm>
          <a:prstGeom prst="rect">
            <a:avLst/>
          </a:prstGeom>
        </p:spPr>
      </p:pic>
      <p:sp>
        <p:nvSpPr>
          <p:cNvPr id="20" name="Text 14"/>
          <p:cNvSpPr/>
          <p:nvPr/>
        </p:nvSpPr>
        <p:spPr>
          <a:xfrm>
            <a:off x="9885759" y="4253746"/>
            <a:ext cx="1419701" cy="177403"/>
          </a:xfrm>
          <a:prstGeom prst="rect">
            <a:avLst/>
          </a:prstGeom>
          <a:noFill/>
          <a:ln/>
        </p:spPr>
        <p:txBody>
          <a:bodyPr wrap="none" lIns="0" tIns="0" rIns="0" bIns="0" rtlCol="0" anchor="t"/>
          <a:lstStyle/>
          <a:p>
            <a:pPr algn="l" indent="0" marL="0">
              <a:lnSpc>
                <a:spcPts val="1350"/>
              </a:lnSpc>
              <a:buNone/>
            </a:pPr>
            <a:r>
              <a:rPr lang="en-US" sz="1100" b="1" dirty="0">
                <a:solidFill>
                  <a:srgbClr val="272525"/>
                </a:solidFill>
                <a:latin typeface="Petrona Bold" pitchFamily="34" charset="0"/>
                <a:ea typeface="Petrona Bold" pitchFamily="34" charset="-122"/>
                <a:cs typeface="Petrona Bold" pitchFamily="34" charset="-120"/>
              </a:rPr>
              <a:t>S – Steadiness</a:t>
            </a:r>
            <a:endParaRPr lang="en-US" sz="1100" dirty="0"/>
          </a:p>
        </p:txBody>
      </p:sp>
      <p:sp>
        <p:nvSpPr>
          <p:cNvPr id="21" name="Text 15"/>
          <p:cNvSpPr/>
          <p:nvPr/>
        </p:nvSpPr>
        <p:spPr>
          <a:xfrm>
            <a:off x="9885759" y="4493062"/>
            <a:ext cx="4331732" cy="165140"/>
          </a:xfrm>
          <a:prstGeom prst="rect">
            <a:avLst/>
          </a:prstGeom>
          <a:noFill/>
          <a:ln/>
        </p:spPr>
        <p:txBody>
          <a:bodyPr wrap="none" lIns="0" tIns="0" rIns="0" bIns="0" rtlCol="0" anchor="t"/>
          <a:lstStyle/>
          <a:p>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Slower-paced, people-focused, supportive</a:t>
            </a:r>
            <a:endParaRPr lang="en-US" sz="800" dirty="0"/>
          </a:p>
        </p:txBody>
      </p:sp>
      <p:sp>
        <p:nvSpPr>
          <p:cNvPr id="22" name="Text 16"/>
          <p:cNvSpPr/>
          <p:nvPr/>
        </p:nvSpPr>
        <p:spPr>
          <a:xfrm>
            <a:off x="9885759" y="4720114"/>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Values stability and team harmony</a:t>
            </a:r>
            <a:endParaRPr lang="en-US" sz="800" dirty="0"/>
          </a:p>
        </p:txBody>
      </p:sp>
      <p:sp>
        <p:nvSpPr>
          <p:cNvPr id="23" name="Text 17"/>
          <p:cNvSpPr/>
          <p:nvPr/>
        </p:nvSpPr>
        <p:spPr>
          <a:xfrm>
            <a:off x="9885759" y="4921329"/>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Wants to know you're reliable and collaborative</a:t>
            </a:r>
            <a:endParaRPr lang="en-US" sz="800" dirty="0"/>
          </a:p>
        </p:txBody>
      </p:sp>
      <p:sp>
        <p:nvSpPr>
          <p:cNvPr id="24" name="Text 18"/>
          <p:cNvSpPr/>
          <p:nvPr/>
        </p:nvSpPr>
        <p:spPr>
          <a:xfrm>
            <a:off x="9885759" y="5122545"/>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Dislikes sudden change or high pressure</a:t>
            </a:r>
            <a:endParaRPr lang="en-US" sz="800" dirty="0"/>
          </a:p>
        </p:txBody>
      </p:sp>
      <p:sp>
        <p:nvSpPr>
          <p:cNvPr id="25" name="Text 19"/>
          <p:cNvSpPr/>
          <p:nvPr/>
        </p:nvSpPr>
        <p:spPr>
          <a:xfrm>
            <a:off x="9885759" y="5323761"/>
            <a:ext cx="4331732" cy="330279"/>
          </a:xfrm>
          <a:prstGeom prst="rect">
            <a:avLst/>
          </a:prstGeom>
          <a:noFill/>
          <a:ln/>
        </p:spPr>
        <p:txBody>
          <a:bodyPr wrap="squar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Your approach:</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Emphasize consistency, teamwork, and how you support others' success.</a:t>
            </a:r>
            <a:endParaRPr lang="en-US" sz="800" dirty="0"/>
          </a:p>
        </p:txBody>
      </p:sp>
      <p:pic>
        <p:nvPicPr>
          <p:cNvPr id="26" name="Image 4" descr="preencoded.png">    </p:cNvPr>
          <p:cNvPicPr>
            <a:picLocks noChangeAspect="1"/>
          </p:cNvPicPr>
          <p:nvPr/>
        </p:nvPicPr>
        <p:blipFill>
          <a:blip r:embed="rId5"/>
          <a:stretch>
            <a:fillRect/>
          </a:stretch>
        </p:blipFill>
        <p:spPr>
          <a:xfrm>
            <a:off x="4899422" y="1291590"/>
            <a:ext cx="4831556" cy="4831556"/>
          </a:xfrm>
          <a:prstGeom prst="rect">
            <a:avLst/>
          </a:prstGeom>
        </p:spPr>
      </p:pic>
      <p:pic>
        <p:nvPicPr>
          <p:cNvPr id="27" name="Image 5" descr="preencoded.png">    </p:cNvPr>
          <p:cNvPicPr>
            <a:picLocks noChangeAspect="1"/>
          </p:cNvPicPr>
          <p:nvPr/>
        </p:nvPicPr>
        <p:blipFill>
          <a:blip r:embed="rId6"/>
          <a:stretch>
            <a:fillRect/>
          </a:stretch>
        </p:blipFill>
        <p:spPr>
          <a:xfrm>
            <a:off x="8433673" y="4806553"/>
            <a:ext cx="154424" cy="193000"/>
          </a:xfrm>
          <a:prstGeom prst="rect">
            <a:avLst/>
          </a:prstGeom>
        </p:spPr>
      </p:pic>
      <p:sp>
        <p:nvSpPr>
          <p:cNvPr id="28" name="Text 20"/>
          <p:cNvSpPr/>
          <p:nvPr/>
        </p:nvSpPr>
        <p:spPr>
          <a:xfrm>
            <a:off x="3271599" y="4253746"/>
            <a:ext cx="1473041" cy="177403"/>
          </a:xfrm>
          <a:prstGeom prst="rect">
            <a:avLst/>
          </a:prstGeom>
          <a:noFill/>
          <a:ln/>
        </p:spPr>
        <p:txBody>
          <a:bodyPr wrap="none" lIns="0" tIns="0" rIns="0" bIns="0" rtlCol="0" anchor="t"/>
          <a:lstStyle/>
          <a:p>
            <a:pPr algn="r" indent="0" marL="0">
              <a:lnSpc>
                <a:spcPts val="1350"/>
              </a:lnSpc>
              <a:buNone/>
            </a:pPr>
            <a:r>
              <a:rPr lang="en-US" sz="1100" b="1" dirty="0">
                <a:solidFill>
                  <a:srgbClr val="272525"/>
                </a:solidFill>
                <a:latin typeface="Petrona Bold" pitchFamily="34" charset="0"/>
                <a:ea typeface="Petrona Bold" pitchFamily="34" charset="-122"/>
                <a:cs typeface="Petrona Bold" pitchFamily="34" charset="-120"/>
              </a:rPr>
              <a:t>C – Conscientiousness</a:t>
            </a:r>
            <a:endParaRPr lang="en-US" sz="1100" dirty="0"/>
          </a:p>
        </p:txBody>
      </p:sp>
      <p:sp>
        <p:nvSpPr>
          <p:cNvPr id="29" name="Text 21"/>
          <p:cNvSpPr/>
          <p:nvPr/>
        </p:nvSpPr>
        <p:spPr>
          <a:xfrm>
            <a:off x="412909" y="4493062"/>
            <a:ext cx="4331732" cy="165140"/>
          </a:xfrm>
          <a:prstGeom prst="rect">
            <a:avLst/>
          </a:prstGeom>
          <a:noFill/>
          <a:ln/>
        </p:spPr>
        <p:txBody>
          <a:bodyPr wrap="none" lIns="0" tIns="0" rIns="0" bIns="0" rtlCol="0" anchor="t"/>
          <a:lstStyle/>
          <a:p>
            <a:pPr algn="r" indent="0" marL="0">
              <a:lnSpc>
                <a:spcPts val="1300"/>
              </a:lnSpc>
              <a:buNone/>
            </a:pPr>
            <a:r>
              <a:rPr lang="en-US" sz="800" b="1" dirty="0">
                <a:solidFill>
                  <a:srgbClr val="272525"/>
                </a:solidFill>
                <a:latin typeface="Inter" pitchFamily="34" charset="0"/>
                <a:ea typeface="Inter" pitchFamily="34" charset="-122"/>
                <a:cs typeface="Inter" pitchFamily="34" charset="-120"/>
              </a:rPr>
              <a:t>Slower-paced, task-focused, analytical</a:t>
            </a:r>
            <a:endParaRPr lang="en-US" sz="800" dirty="0"/>
          </a:p>
        </p:txBody>
      </p:sp>
      <p:sp>
        <p:nvSpPr>
          <p:cNvPr id="30" name="Text 22"/>
          <p:cNvSpPr/>
          <p:nvPr/>
        </p:nvSpPr>
        <p:spPr>
          <a:xfrm>
            <a:off x="412909" y="4720114"/>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Wants data, proof, and logical structure</a:t>
            </a:r>
            <a:endParaRPr lang="en-US" sz="800" dirty="0"/>
          </a:p>
        </p:txBody>
      </p:sp>
      <p:sp>
        <p:nvSpPr>
          <p:cNvPr id="31" name="Text 23"/>
          <p:cNvSpPr/>
          <p:nvPr/>
        </p:nvSpPr>
        <p:spPr>
          <a:xfrm>
            <a:off x="412909" y="4921329"/>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Values accuracy and quality</a:t>
            </a:r>
            <a:endParaRPr lang="en-US" sz="800" dirty="0"/>
          </a:p>
        </p:txBody>
      </p:sp>
      <p:sp>
        <p:nvSpPr>
          <p:cNvPr id="32" name="Text 24"/>
          <p:cNvSpPr/>
          <p:nvPr/>
        </p:nvSpPr>
        <p:spPr>
          <a:xfrm>
            <a:off x="412909" y="5122545"/>
            <a:ext cx="4331732"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Needs details and systematic thinking</a:t>
            </a:r>
            <a:endParaRPr lang="en-US" sz="800" dirty="0"/>
          </a:p>
        </p:txBody>
      </p:sp>
      <p:sp>
        <p:nvSpPr>
          <p:cNvPr id="33" name="Text 25"/>
          <p:cNvSpPr/>
          <p:nvPr/>
        </p:nvSpPr>
        <p:spPr>
          <a:xfrm>
            <a:off x="412909" y="5323761"/>
            <a:ext cx="4331732" cy="330279"/>
          </a:xfrm>
          <a:prstGeom prst="rect">
            <a:avLst/>
          </a:prstGeom>
          <a:noFill/>
          <a:ln/>
        </p:spPr>
        <p:txBody>
          <a:bodyPr wrap="squar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Your approach:</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Bring specifics. Reference methodologies. Show rigorous thinking and thoroughness.</a:t>
            </a:r>
            <a:endParaRPr lang="en-US" sz="800" dirty="0"/>
          </a:p>
        </p:txBody>
      </p:sp>
      <p:pic>
        <p:nvPicPr>
          <p:cNvPr id="34" name="Image 6" descr="preencoded.png">    </p:cNvPr>
          <p:cNvPicPr>
            <a:picLocks noChangeAspect="1"/>
          </p:cNvPicPr>
          <p:nvPr/>
        </p:nvPicPr>
        <p:blipFill>
          <a:blip r:embed="rId7"/>
          <a:stretch>
            <a:fillRect/>
          </a:stretch>
        </p:blipFill>
        <p:spPr>
          <a:xfrm>
            <a:off x="4899422" y="1291590"/>
            <a:ext cx="4831556" cy="4831556"/>
          </a:xfrm>
          <a:prstGeom prst="rect">
            <a:avLst/>
          </a:prstGeom>
        </p:spPr>
      </p:pic>
      <p:pic>
        <p:nvPicPr>
          <p:cNvPr id="35" name="Image 7" descr="preencoded.png">    </p:cNvPr>
          <p:cNvPicPr>
            <a:picLocks noChangeAspect="1"/>
          </p:cNvPicPr>
          <p:nvPr/>
        </p:nvPicPr>
        <p:blipFill>
          <a:blip r:embed="rId8"/>
          <a:stretch>
            <a:fillRect/>
          </a:stretch>
        </p:blipFill>
        <p:spPr>
          <a:xfrm>
            <a:off x="6042065" y="4806553"/>
            <a:ext cx="154424" cy="193000"/>
          </a:xfrm>
          <a:prstGeom prst="rect">
            <a:avLst/>
          </a:prstGeom>
        </p:spPr>
      </p:pic>
      <p:sp>
        <p:nvSpPr>
          <p:cNvPr id="36" name="Text 26"/>
          <p:cNvSpPr/>
          <p:nvPr/>
        </p:nvSpPr>
        <p:spPr>
          <a:xfrm>
            <a:off x="412909" y="6277928"/>
            <a:ext cx="2402562" cy="212884"/>
          </a:xfrm>
          <a:prstGeom prst="rect">
            <a:avLst/>
          </a:prstGeom>
          <a:noFill/>
          <a:ln/>
        </p:spPr>
        <p:txBody>
          <a:bodyPr wrap="none" lIns="0" tIns="0" rIns="0" bIns="0" rtlCol="0" anchor="t"/>
          <a:lstStyle/>
          <a:p>
            <a:pPr algn="l" indent="0" marL="0">
              <a:lnSpc>
                <a:spcPts val="1650"/>
              </a:lnSpc>
              <a:buNone/>
            </a:pPr>
            <a:r>
              <a:rPr lang="en-US" sz="1300" b="1" dirty="0">
                <a:solidFill>
                  <a:srgbClr val="F95F88"/>
                </a:solidFill>
                <a:latin typeface="Petrona Bold" pitchFamily="34" charset="0"/>
                <a:ea typeface="Petrona Bold" pitchFamily="34" charset="-122"/>
                <a:cs typeface="Petrona Bold" pitchFamily="34" charset="-120"/>
              </a:rPr>
              <a:t>How to Spot Each Type Quickly</a:t>
            </a:r>
            <a:endParaRPr lang="en-US" sz="1300" dirty="0"/>
          </a:p>
        </p:txBody>
      </p:sp>
      <p:sp>
        <p:nvSpPr>
          <p:cNvPr id="37" name="Text 27"/>
          <p:cNvSpPr/>
          <p:nvPr/>
        </p:nvSpPr>
        <p:spPr>
          <a:xfrm>
            <a:off x="412909" y="6738461"/>
            <a:ext cx="6776323" cy="165140"/>
          </a:xfrm>
          <a:prstGeom prst="rect">
            <a:avLst/>
          </a:prstGeom>
          <a:noFill/>
          <a:ln/>
        </p:spPr>
        <p:txBody>
          <a:bodyPr wrap="none" lIns="0" tIns="0" rIns="0" bIns="0" rtlCol="0" anchor="t"/>
          <a:lstStyle/>
          <a:p>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Clues in the Interview Setting:</a:t>
            </a:r>
            <a:endParaRPr lang="en-US" sz="800" dirty="0"/>
          </a:p>
        </p:txBody>
      </p:sp>
      <p:sp>
        <p:nvSpPr>
          <p:cNvPr id="38" name="Text 28"/>
          <p:cNvSpPr/>
          <p:nvPr/>
        </p:nvSpPr>
        <p:spPr>
          <a:xfrm>
            <a:off x="412909" y="6996470"/>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D:</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Office is efficient, minimal decoration, focused on trophies or achievements. Interview is brisk and challenging.</a:t>
            </a:r>
            <a:endParaRPr lang="en-US" sz="800" dirty="0"/>
          </a:p>
        </p:txBody>
      </p:sp>
      <p:sp>
        <p:nvSpPr>
          <p:cNvPr id="39" name="Text 29"/>
          <p:cNvSpPr/>
          <p:nvPr/>
        </p:nvSpPr>
        <p:spPr>
          <a:xfrm>
            <a:off x="412909" y="7197685"/>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I:</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Office has personal photos, team awards, motivational quotes. Interview feels conversational and warm.</a:t>
            </a:r>
            <a:endParaRPr lang="en-US" sz="800" dirty="0"/>
          </a:p>
        </p:txBody>
      </p:sp>
      <p:sp>
        <p:nvSpPr>
          <p:cNvPr id="40" name="Text 30"/>
          <p:cNvSpPr/>
          <p:nvPr/>
        </p:nvSpPr>
        <p:spPr>
          <a:xfrm>
            <a:off x="412909" y="7398901"/>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S:</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Office feels comfortable and welcoming, with family photos. Interview is gentle, focused on fit and team dynamics.</a:t>
            </a:r>
            <a:endParaRPr lang="en-US" sz="800" dirty="0"/>
          </a:p>
        </p:txBody>
      </p:sp>
      <p:sp>
        <p:nvSpPr>
          <p:cNvPr id="41" name="Text 31"/>
          <p:cNvSpPr/>
          <p:nvPr/>
        </p:nvSpPr>
        <p:spPr>
          <a:xfrm>
            <a:off x="412909" y="7600117"/>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272525"/>
                </a:solidFill>
                <a:latin typeface="Inter" pitchFamily="34" charset="0"/>
                <a:ea typeface="Inter" pitchFamily="34" charset="-122"/>
                <a:cs typeface="Inter" pitchFamily="34" charset="-120"/>
              </a:rPr>
              <a:t>C:</a:t>
            </a:r>
            <a:pPr algn="l" indent="0" marL="0">
              <a:lnSpc>
                <a:spcPts val="1300"/>
              </a:lnSpc>
              <a:buNone/>
            </a:pPr>
            <a:r>
              <a:rPr lang="en-US" sz="800" dirty="0">
                <a:solidFill>
                  <a:srgbClr val="272525"/>
                </a:solidFill>
                <a:latin typeface="Inter" pitchFamily="34" charset="0"/>
                <a:ea typeface="Inter" pitchFamily="34" charset="-122"/>
                <a:cs typeface="Inter" pitchFamily="34" charset="-120"/>
              </a:rPr>
              <a:t> Office is organized, may have charts or technical books. Interview is structured with specific, detailed questions.</a:t>
            </a:r>
            <a:endParaRPr lang="en-US" sz="800" dirty="0"/>
          </a:p>
        </p:txBody>
      </p:sp>
      <p:sp>
        <p:nvSpPr>
          <p:cNvPr id="42" name="Text 32"/>
          <p:cNvSpPr/>
          <p:nvPr/>
        </p:nvSpPr>
        <p:spPr>
          <a:xfrm>
            <a:off x="7448788" y="6738461"/>
            <a:ext cx="6776323" cy="165140"/>
          </a:xfrm>
          <a:prstGeom prst="rect">
            <a:avLst/>
          </a:prstGeom>
          <a:noFill/>
          <a:ln/>
        </p:spPr>
        <p:txBody>
          <a:bodyPr wrap="none" lIns="0" tIns="0" rIns="0" bIns="0" rtlCol="0" anchor="t"/>
          <a:lstStyle/>
          <a:p>
            <a:pPr algn="l" indent="0" marL="0">
              <a:lnSpc>
                <a:spcPts val="1300"/>
              </a:lnSpc>
              <a:buNone/>
            </a:pPr>
            <a:r>
              <a:rPr lang="en-US" sz="800" b="1" dirty="0">
                <a:solidFill>
                  <a:srgbClr val="272525"/>
                </a:solidFill>
                <a:latin typeface="Inter" pitchFamily="34" charset="0"/>
                <a:ea typeface="Inter" pitchFamily="34" charset="-122"/>
                <a:cs typeface="Inter" pitchFamily="34" charset="-120"/>
              </a:rPr>
              <a:t>Adapting in Real-Time:</a:t>
            </a:r>
            <a:endParaRPr lang="en-US" sz="800" dirty="0"/>
          </a:p>
        </p:txBody>
      </p:sp>
      <p:sp>
        <p:nvSpPr>
          <p:cNvPr id="43" name="Text 33"/>
          <p:cNvSpPr/>
          <p:nvPr/>
        </p:nvSpPr>
        <p:spPr>
          <a:xfrm>
            <a:off x="7448788" y="6996470"/>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If they're rushing through questions → They're likely D, match their pace</a:t>
            </a:r>
            <a:endParaRPr lang="en-US" sz="800" dirty="0"/>
          </a:p>
        </p:txBody>
      </p:sp>
      <p:sp>
        <p:nvSpPr>
          <p:cNvPr id="44" name="Text 34"/>
          <p:cNvSpPr/>
          <p:nvPr/>
        </p:nvSpPr>
        <p:spPr>
          <a:xfrm>
            <a:off x="7448788" y="7197685"/>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If they go off on tangents about vision → They're likely I, lean into the enthusiasm</a:t>
            </a:r>
            <a:endParaRPr lang="en-US" sz="800" dirty="0"/>
          </a:p>
        </p:txBody>
      </p:sp>
      <p:sp>
        <p:nvSpPr>
          <p:cNvPr id="45" name="Text 35"/>
          <p:cNvSpPr/>
          <p:nvPr/>
        </p:nvSpPr>
        <p:spPr>
          <a:xfrm>
            <a:off x="7448788" y="7398901"/>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If they ask about your team philosophy → They're likely S, emphasize collaboration</a:t>
            </a:r>
            <a:endParaRPr lang="en-US" sz="800" dirty="0"/>
          </a:p>
        </p:txBody>
      </p:sp>
      <p:sp>
        <p:nvSpPr>
          <p:cNvPr id="46" name="Text 36"/>
          <p:cNvSpPr/>
          <p:nvPr/>
        </p:nvSpPr>
        <p:spPr>
          <a:xfrm>
            <a:off x="7448788" y="7600117"/>
            <a:ext cx="6776323" cy="165140"/>
          </a:xfrm>
          <a:prstGeom prst="rect">
            <a:avLst/>
          </a:prstGeom>
          <a:noFill/>
          <a:ln/>
        </p:spPr>
        <p:txBody>
          <a:bodyPr wrap="none" lIns="0" tIns="0" rIns="0" bIns="0" rtlCol="0" anchor="t"/>
          <a:lstStyle/>
          <a:p>
            <a:pPr algn="l" marL="342900" indent="-342900">
              <a:lnSpc>
                <a:spcPts val="1300"/>
              </a:lnSpc>
              <a:buSzPct val="100000"/>
              <a:buChar char="•"/>
            </a:pPr>
            <a:r>
              <a:rPr lang="en-US" sz="800" dirty="0">
                <a:solidFill>
                  <a:srgbClr val="272525"/>
                </a:solidFill>
                <a:latin typeface="Inter" pitchFamily="34" charset="0"/>
                <a:ea typeface="Inter" pitchFamily="34" charset="-122"/>
                <a:cs typeface="Inter" pitchFamily="34" charset="-120"/>
              </a:rPr>
              <a:t>If they probe for specifics and methodology → They're likely C, get detailed</a:t>
            </a:r>
            <a:endParaRPr lang="en-US" sz="800" dirty="0"/>
          </a:p>
        </p:txBody>
      </p:sp>
      <p:sp>
        <p:nvSpPr>
          <p:cNvPr id="47" name="Text 37"/>
          <p:cNvSpPr/>
          <p:nvPr/>
        </p:nvSpPr>
        <p:spPr>
          <a:xfrm>
            <a:off x="412909" y="7917418"/>
            <a:ext cx="13804583" cy="330279"/>
          </a:xfrm>
          <a:prstGeom prst="rect">
            <a:avLst/>
          </a:prstGeom>
          <a:noFill/>
          <a:ln/>
        </p:spPr>
        <p:txBody>
          <a:bodyPr wrap="square" lIns="0" tIns="0" rIns="0" bIns="0" rtlCol="0" anchor="t"/>
          <a:lstStyle/>
          <a:p>
            <a:pPr algn="l" indent="0" marL="0">
              <a:lnSpc>
                <a:spcPts val="1300"/>
              </a:lnSpc>
              <a:buNone/>
            </a:pPr>
            <a:r>
              <a:rPr lang="en-US" sz="800" dirty="0">
                <a:solidFill>
                  <a:srgbClr val="272525"/>
                </a:solidFill>
                <a:latin typeface="Inter" pitchFamily="34" charset="0"/>
                <a:ea typeface="Inter" pitchFamily="34" charset="-122"/>
                <a:cs typeface="Inter" pitchFamily="34" charset="-120"/>
              </a:rPr>
              <a:t>Most people communicate from their own style, not the receiver's. If you're naturally enthusiastic and your interviewer is analytical, your energy might read as lack of substance. If you're naturally detailed and your interviewer is results-focused, you might lose them in the weeds. Flex your style to match theirs, and you'll build rapport faster than any "perfect answer" ever could. People don't always remember what you said, but they always remember how you made them feel understood.</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23756" y="360045"/>
            <a:ext cx="8574881" cy="450175"/>
          </a:xfrm>
          <a:prstGeom prst="rect">
            <a:avLst/>
          </a:prstGeom>
          <a:noFill/>
          <a:ln/>
        </p:spPr>
        <p:txBody>
          <a:bodyPr wrap="none" lIns="0" tIns="0" rIns="0" bIns="0" rtlCol="0" anchor="t"/>
          <a:lstStyle/>
          <a:p>
            <a:pPr algn="l" indent="0" marL="0">
              <a:lnSpc>
                <a:spcPts val="3500"/>
              </a:lnSpc>
              <a:buNone/>
            </a:pPr>
            <a:r>
              <a:rPr lang="en-US" sz="2800" b="1" dirty="0">
                <a:solidFill>
                  <a:srgbClr val="F95F88"/>
                </a:solidFill>
                <a:latin typeface="Petrona Bold" pitchFamily="34" charset="0"/>
                <a:ea typeface="Petrona Bold" pitchFamily="34" charset="-122"/>
                <a:cs typeface="Petrona Bold" pitchFamily="34" charset="-120"/>
              </a:rPr>
              <a:t>Follow-Ups, Rejection &amp; Negotiation: Stay in Control</a:t>
            </a:r>
            <a:endParaRPr lang="en-US" sz="2800" dirty="0"/>
          </a:p>
        </p:txBody>
      </p:sp>
      <p:sp>
        <p:nvSpPr>
          <p:cNvPr id="3" name="Text 1"/>
          <p:cNvSpPr/>
          <p:nvPr/>
        </p:nvSpPr>
        <p:spPr>
          <a:xfrm>
            <a:off x="523756" y="1072039"/>
            <a:ext cx="13582888" cy="4191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The interview isn't over when you leave the room (or close the Zoom). How you handle follow-ups, rejections, and negotiations often matters as much as the interview itself. These moments separate desperate candidates from confident professionals who understand their value and maintain relationships regardless of outcome.</a:t>
            </a:r>
            <a:endParaRPr lang="en-US" sz="1000" dirty="0"/>
          </a:p>
        </p:txBody>
      </p:sp>
      <p:sp>
        <p:nvSpPr>
          <p:cNvPr id="4" name="Shape 2"/>
          <p:cNvSpPr/>
          <p:nvPr/>
        </p:nvSpPr>
        <p:spPr>
          <a:xfrm>
            <a:off x="523756" y="1834753"/>
            <a:ext cx="4440317" cy="2453283"/>
          </a:xfrm>
          <a:prstGeom prst="roundRect">
            <a:avLst>
              <a:gd name="adj" fmla="val 2982"/>
            </a:avLst>
          </a:prstGeom>
          <a:solidFill>
            <a:srgbClr val="FDFAF7"/>
          </a:solidFill>
          <a:ln/>
        </p:spPr>
      </p:sp>
      <p:sp>
        <p:nvSpPr>
          <p:cNvPr id="5" name="Shape 3"/>
          <p:cNvSpPr/>
          <p:nvPr/>
        </p:nvSpPr>
        <p:spPr>
          <a:xfrm>
            <a:off x="523756" y="1819513"/>
            <a:ext cx="4440317" cy="60960"/>
          </a:xfrm>
          <a:prstGeom prst="roundRect">
            <a:avLst>
              <a:gd name="adj" fmla="val 90231"/>
            </a:avLst>
          </a:prstGeom>
          <a:solidFill>
            <a:srgbClr val="6237C8"/>
          </a:solidFill>
          <a:ln/>
        </p:spPr>
      </p:sp>
      <p:sp>
        <p:nvSpPr>
          <p:cNvPr id="6" name="Shape 4"/>
          <p:cNvSpPr/>
          <p:nvPr/>
        </p:nvSpPr>
        <p:spPr>
          <a:xfrm>
            <a:off x="2547521" y="1638419"/>
            <a:ext cx="392787" cy="392787"/>
          </a:xfrm>
          <a:prstGeom prst="roundRect">
            <a:avLst>
              <a:gd name="adj" fmla="val 232798"/>
            </a:avLst>
          </a:prstGeom>
          <a:solidFill>
            <a:srgbClr val="6237C8"/>
          </a:solidFill>
          <a:ln/>
        </p:spPr>
      </p:sp>
      <p:sp>
        <p:nvSpPr>
          <p:cNvPr id="7" name="Text 5"/>
          <p:cNvSpPr/>
          <p:nvPr/>
        </p:nvSpPr>
        <p:spPr>
          <a:xfrm>
            <a:off x="2665393" y="1736646"/>
            <a:ext cx="157043" cy="196334"/>
          </a:xfrm>
          <a:prstGeom prst="rect">
            <a:avLst/>
          </a:prstGeom>
          <a:noFill/>
          <a:ln/>
        </p:spPr>
        <p:txBody>
          <a:bodyPr wrap="none" lIns="0" tIns="0" rIns="0" bIns="0" rtlCol="0" anchor="t"/>
          <a:lstStyle/>
          <a:p>
            <a:pPr algn="l" indent="0" marL="0">
              <a:lnSpc>
                <a:spcPts val="1950"/>
              </a:lnSpc>
              <a:buNone/>
            </a:pPr>
            <a:r>
              <a:rPr lang="en-US" sz="1200" b="1" dirty="0">
                <a:solidFill>
                  <a:srgbClr val="FFFFFF"/>
                </a:solidFill>
                <a:latin typeface="Petrona Bold" pitchFamily="34" charset="0"/>
                <a:ea typeface="Petrona Bold" pitchFamily="34" charset="-122"/>
                <a:cs typeface="Petrona Bold" pitchFamily="34" charset="-120"/>
              </a:rPr>
              <a:t>1</a:t>
            </a:r>
            <a:endParaRPr lang="en-US" sz="1200" dirty="0"/>
          </a:p>
        </p:txBody>
      </p:sp>
      <p:sp>
        <p:nvSpPr>
          <p:cNvPr id="8" name="Text 6"/>
          <p:cNvSpPr/>
          <p:nvPr/>
        </p:nvSpPr>
        <p:spPr>
          <a:xfrm>
            <a:off x="669846" y="2162056"/>
            <a:ext cx="1975247" cy="225028"/>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Petrona Bold" pitchFamily="34" charset="0"/>
                <a:ea typeface="Petrona Bold" pitchFamily="34" charset="-122"/>
                <a:cs typeface="Petrona Bold" pitchFamily="34" charset="-120"/>
              </a:rPr>
              <a:t>The 24-Hour Thank You</a:t>
            </a:r>
            <a:endParaRPr lang="en-US" sz="1400" dirty="0"/>
          </a:p>
        </p:txBody>
      </p:sp>
      <p:sp>
        <p:nvSpPr>
          <p:cNvPr id="9" name="Text 7"/>
          <p:cNvSpPr/>
          <p:nvPr/>
        </p:nvSpPr>
        <p:spPr>
          <a:xfrm>
            <a:off x="669846" y="2465546"/>
            <a:ext cx="4148137" cy="16764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Send a brief, personalized email within 24 hours. Not a generic "thanks for your time" — reference a specific moment from your conversation.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"I appreciated your insight about how the team handles [specific challenge]. It reinforced my excitement about bringing my experience with [related skill] to help solve that."</a:t>
            </a:r>
            <a:pPr algn="l" indent="0" marL="0">
              <a:lnSpc>
                <a:spcPts val="1600"/>
              </a:lnSpc>
              <a:buNone/>
            </a:pPr>
            <a:r>
              <a:rPr lang="en-US" sz="1000" dirty="0">
                <a:solidFill>
                  <a:srgbClr val="272525"/>
                </a:solidFill>
                <a:latin typeface="Inter" pitchFamily="34" charset="0"/>
                <a:ea typeface="Inter" pitchFamily="34" charset="-122"/>
                <a:cs typeface="Inter" pitchFamily="34" charset="-120"/>
              </a:rPr>
              <a:t> This shows you were listening and thinking strategically. AI prompt: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"Write a thank-you email referencing this conversation: [paste your notes]."</a:t>
            </a:r>
            <a:endParaRPr lang="en-US" sz="1000" dirty="0"/>
          </a:p>
        </p:txBody>
      </p:sp>
      <p:sp>
        <p:nvSpPr>
          <p:cNvPr id="10" name="Shape 8"/>
          <p:cNvSpPr/>
          <p:nvPr/>
        </p:nvSpPr>
        <p:spPr>
          <a:xfrm>
            <a:off x="5094923" y="1834753"/>
            <a:ext cx="4440436" cy="2453283"/>
          </a:xfrm>
          <a:prstGeom prst="roundRect">
            <a:avLst>
              <a:gd name="adj" fmla="val 2982"/>
            </a:avLst>
          </a:prstGeom>
          <a:solidFill>
            <a:srgbClr val="FDFAF7"/>
          </a:solidFill>
          <a:ln/>
        </p:spPr>
      </p:sp>
      <p:sp>
        <p:nvSpPr>
          <p:cNvPr id="11" name="Shape 9"/>
          <p:cNvSpPr/>
          <p:nvPr/>
        </p:nvSpPr>
        <p:spPr>
          <a:xfrm>
            <a:off x="5094923" y="1819513"/>
            <a:ext cx="4440436" cy="60960"/>
          </a:xfrm>
          <a:prstGeom prst="roundRect">
            <a:avLst>
              <a:gd name="adj" fmla="val 90231"/>
            </a:avLst>
          </a:prstGeom>
          <a:solidFill>
            <a:srgbClr val="6237C8"/>
          </a:solidFill>
          <a:ln/>
        </p:spPr>
      </p:sp>
      <p:sp>
        <p:nvSpPr>
          <p:cNvPr id="12" name="Shape 10"/>
          <p:cNvSpPr/>
          <p:nvPr/>
        </p:nvSpPr>
        <p:spPr>
          <a:xfrm>
            <a:off x="7118687" y="1638419"/>
            <a:ext cx="392787" cy="392787"/>
          </a:xfrm>
          <a:prstGeom prst="roundRect">
            <a:avLst>
              <a:gd name="adj" fmla="val 232798"/>
            </a:avLst>
          </a:prstGeom>
          <a:solidFill>
            <a:srgbClr val="6237C8"/>
          </a:solidFill>
          <a:ln/>
        </p:spPr>
      </p:sp>
      <p:sp>
        <p:nvSpPr>
          <p:cNvPr id="13" name="Text 11"/>
          <p:cNvSpPr/>
          <p:nvPr/>
        </p:nvSpPr>
        <p:spPr>
          <a:xfrm>
            <a:off x="7236559" y="1736646"/>
            <a:ext cx="157043" cy="196334"/>
          </a:xfrm>
          <a:prstGeom prst="rect">
            <a:avLst/>
          </a:prstGeom>
          <a:noFill/>
          <a:ln/>
        </p:spPr>
        <p:txBody>
          <a:bodyPr wrap="none" lIns="0" tIns="0" rIns="0" bIns="0" rtlCol="0" anchor="t"/>
          <a:lstStyle/>
          <a:p>
            <a:pPr algn="l" indent="0" marL="0">
              <a:lnSpc>
                <a:spcPts val="1950"/>
              </a:lnSpc>
              <a:buNone/>
            </a:pPr>
            <a:r>
              <a:rPr lang="en-US" sz="1200" b="1" dirty="0">
                <a:solidFill>
                  <a:srgbClr val="FFFFFF"/>
                </a:solidFill>
                <a:latin typeface="Petrona Bold" pitchFamily="34" charset="0"/>
                <a:ea typeface="Petrona Bold" pitchFamily="34" charset="-122"/>
                <a:cs typeface="Petrona Bold" pitchFamily="34" charset="-120"/>
              </a:rPr>
              <a:t>2</a:t>
            </a:r>
            <a:endParaRPr lang="en-US" sz="1200" dirty="0"/>
          </a:p>
        </p:txBody>
      </p:sp>
      <p:sp>
        <p:nvSpPr>
          <p:cNvPr id="14" name="Text 12"/>
          <p:cNvSpPr/>
          <p:nvPr/>
        </p:nvSpPr>
        <p:spPr>
          <a:xfrm>
            <a:off x="5241012" y="2162056"/>
            <a:ext cx="2522220" cy="225028"/>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Petrona Bold" pitchFamily="34" charset="0"/>
                <a:ea typeface="Petrona Bold" pitchFamily="34" charset="-122"/>
                <a:cs typeface="Petrona Bold" pitchFamily="34" charset="-120"/>
              </a:rPr>
              <a:t>Handling Rejection with Grace</a:t>
            </a:r>
            <a:endParaRPr lang="en-US" sz="1400" dirty="0"/>
          </a:p>
        </p:txBody>
      </p:sp>
      <p:sp>
        <p:nvSpPr>
          <p:cNvPr id="15" name="Text 13"/>
          <p:cNvSpPr/>
          <p:nvPr/>
        </p:nvSpPr>
        <p:spPr>
          <a:xfrm>
            <a:off x="5241012" y="2465546"/>
            <a:ext cx="4148257" cy="16764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If you get a "no," respond with class: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"Thanks for the update. I really enjoyed learning about [Company] and would love to stay connected for future opportunities. Any feedback on how I could strengthen my candidacy?"</a:t>
            </a:r>
            <a:pPr algn="l" indent="0" marL="0">
              <a:lnSpc>
                <a:spcPts val="1600"/>
              </a:lnSpc>
              <a:buNone/>
            </a:pPr>
            <a:r>
              <a:rPr lang="en-US" sz="1000" dirty="0">
                <a:solidFill>
                  <a:srgbClr val="272525"/>
                </a:solidFill>
                <a:latin typeface="Inter" pitchFamily="34" charset="0"/>
                <a:ea typeface="Inter" pitchFamily="34" charset="-122"/>
                <a:cs typeface="Inter" pitchFamily="34" charset="-120"/>
              </a:rPr>
              <a:t> This keeps the door open and sometimes surfaces helpful intel. Many people get hired months later because they handled rejection professionally. Use AI for tone-checking: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"Make this sound gracious and professional without being desperate."</a:t>
            </a:r>
            <a:endParaRPr lang="en-US" sz="1000" dirty="0"/>
          </a:p>
        </p:txBody>
      </p:sp>
      <p:sp>
        <p:nvSpPr>
          <p:cNvPr id="16" name="Shape 14"/>
          <p:cNvSpPr/>
          <p:nvPr/>
        </p:nvSpPr>
        <p:spPr>
          <a:xfrm>
            <a:off x="9666208" y="1834753"/>
            <a:ext cx="4440317" cy="2453283"/>
          </a:xfrm>
          <a:prstGeom prst="roundRect">
            <a:avLst>
              <a:gd name="adj" fmla="val 2982"/>
            </a:avLst>
          </a:prstGeom>
          <a:solidFill>
            <a:srgbClr val="FDFAF7"/>
          </a:solidFill>
          <a:ln/>
        </p:spPr>
      </p:sp>
      <p:sp>
        <p:nvSpPr>
          <p:cNvPr id="17" name="Shape 15"/>
          <p:cNvSpPr/>
          <p:nvPr/>
        </p:nvSpPr>
        <p:spPr>
          <a:xfrm>
            <a:off x="9666208" y="1819513"/>
            <a:ext cx="4440317" cy="60960"/>
          </a:xfrm>
          <a:prstGeom prst="roundRect">
            <a:avLst>
              <a:gd name="adj" fmla="val 90231"/>
            </a:avLst>
          </a:prstGeom>
          <a:solidFill>
            <a:srgbClr val="6237C8"/>
          </a:solidFill>
          <a:ln/>
        </p:spPr>
      </p:sp>
      <p:sp>
        <p:nvSpPr>
          <p:cNvPr id="18" name="Shape 16"/>
          <p:cNvSpPr/>
          <p:nvPr/>
        </p:nvSpPr>
        <p:spPr>
          <a:xfrm>
            <a:off x="11689973" y="1638419"/>
            <a:ext cx="392787" cy="392787"/>
          </a:xfrm>
          <a:prstGeom prst="roundRect">
            <a:avLst>
              <a:gd name="adj" fmla="val 232798"/>
            </a:avLst>
          </a:prstGeom>
          <a:solidFill>
            <a:srgbClr val="6237C8"/>
          </a:solidFill>
          <a:ln/>
        </p:spPr>
      </p:sp>
      <p:sp>
        <p:nvSpPr>
          <p:cNvPr id="19" name="Text 17"/>
          <p:cNvSpPr/>
          <p:nvPr/>
        </p:nvSpPr>
        <p:spPr>
          <a:xfrm>
            <a:off x="11807845" y="1736646"/>
            <a:ext cx="157043" cy="196334"/>
          </a:xfrm>
          <a:prstGeom prst="rect">
            <a:avLst/>
          </a:prstGeom>
          <a:noFill/>
          <a:ln/>
        </p:spPr>
        <p:txBody>
          <a:bodyPr wrap="none" lIns="0" tIns="0" rIns="0" bIns="0" rtlCol="0" anchor="t"/>
          <a:lstStyle/>
          <a:p>
            <a:pPr algn="l" indent="0" marL="0">
              <a:lnSpc>
                <a:spcPts val="1950"/>
              </a:lnSpc>
              <a:buNone/>
            </a:pPr>
            <a:r>
              <a:rPr lang="en-US" sz="1200" b="1" dirty="0">
                <a:solidFill>
                  <a:srgbClr val="FFFFFF"/>
                </a:solidFill>
                <a:latin typeface="Petrona Bold" pitchFamily="34" charset="0"/>
                <a:ea typeface="Petrona Bold" pitchFamily="34" charset="-122"/>
                <a:cs typeface="Petrona Bold" pitchFamily="34" charset="-120"/>
              </a:rPr>
              <a:t>3</a:t>
            </a:r>
            <a:endParaRPr lang="en-US" sz="1200" dirty="0"/>
          </a:p>
        </p:txBody>
      </p:sp>
      <p:sp>
        <p:nvSpPr>
          <p:cNvPr id="20" name="Text 18"/>
          <p:cNvSpPr/>
          <p:nvPr/>
        </p:nvSpPr>
        <p:spPr>
          <a:xfrm>
            <a:off x="9812298" y="2162056"/>
            <a:ext cx="2487930" cy="225028"/>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Petrona Bold" pitchFamily="34" charset="0"/>
                <a:ea typeface="Petrona Bold" pitchFamily="34" charset="-122"/>
                <a:cs typeface="Petrona Bold" pitchFamily="34" charset="-120"/>
              </a:rPr>
              <a:t>Negotiation Scripts &amp; Strategy</a:t>
            </a:r>
            <a:endParaRPr lang="en-US" sz="1400" dirty="0"/>
          </a:p>
        </p:txBody>
      </p:sp>
      <p:sp>
        <p:nvSpPr>
          <p:cNvPr id="21" name="Text 19"/>
          <p:cNvSpPr/>
          <p:nvPr/>
        </p:nvSpPr>
        <p:spPr>
          <a:xfrm>
            <a:off x="9812298" y="2465546"/>
            <a:ext cx="4148137" cy="16764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When you get an offer, don't accept immediately (even if you're thrilled). Take 24-48 hours to evaluate. Then come back with thoughtful questions or counteroffers. ChatGPT prompt: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"I received an offer for [role] at [salary]. Market rate for this role is [range]. Write a negotiation email that's confident but not aggressive, aiming for [target]."</a:t>
            </a:r>
            <a:pPr algn="l" indent="0" marL="0">
              <a:lnSpc>
                <a:spcPts val="1600"/>
              </a:lnSpc>
              <a:buNone/>
            </a:pPr>
            <a:r>
              <a:rPr lang="en-US" sz="1000" dirty="0">
                <a:solidFill>
                  <a:srgbClr val="272525"/>
                </a:solidFill>
                <a:latin typeface="Inter" pitchFamily="34" charset="0"/>
                <a:ea typeface="Inter" pitchFamily="34" charset="-122"/>
                <a:cs typeface="Inter" pitchFamily="34" charset="-120"/>
              </a:rPr>
              <a:t> AI can also help you handle objections: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"They said budget is fixed. How do I negotiate other benefits?"</a:t>
            </a:r>
            <a:endParaRPr lang="en-US" sz="1000" dirty="0"/>
          </a:p>
        </p:txBody>
      </p:sp>
      <p:sp>
        <p:nvSpPr>
          <p:cNvPr id="22" name="Text 20"/>
          <p:cNvSpPr/>
          <p:nvPr/>
        </p:nvSpPr>
        <p:spPr>
          <a:xfrm>
            <a:off x="523756" y="4484370"/>
            <a:ext cx="2492454" cy="270034"/>
          </a:xfrm>
          <a:prstGeom prst="rect">
            <a:avLst/>
          </a:prstGeom>
          <a:noFill/>
          <a:ln/>
        </p:spPr>
        <p:txBody>
          <a:bodyPr wrap="none" lIns="0" tIns="0" rIns="0" bIns="0" rtlCol="0" anchor="t"/>
          <a:lstStyle/>
          <a:p>
            <a:pPr algn="l" indent="0" marL="0">
              <a:lnSpc>
                <a:spcPts val="2100"/>
              </a:lnSpc>
              <a:buNone/>
            </a:pPr>
            <a:r>
              <a:rPr lang="en-US" sz="1700" b="1" dirty="0">
                <a:solidFill>
                  <a:srgbClr val="F95F88"/>
                </a:solidFill>
                <a:latin typeface="Petrona Bold" pitchFamily="34" charset="0"/>
                <a:ea typeface="Petrona Bold" pitchFamily="34" charset="-122"/>
                <a:cs typeface="Petrona Bold" pitchFamily="34" charset="-120"/>
              </a:rPr>
              <a:t>Negotiation Power Moves</a:t>
            </a:r>
            <a:endParaRPr lang="en-US" sz="1700" dirty="0"/>
          </a:p>
        </p:txBody>
      </p:sp>
      <p:sp>
        <p:nvSpPr>
          <p:cNvPr id="23" name="Text 21"/>
          <p:cNvSpPr/>
          <p:nvPr/>
        </p:nvSpPr>
        <p:spPr>
          <a:xfrm>
            <a:off x="523756" y="5081588"/>
            <a:ext cx="1800701" cy="225028"/>
          </a:xfrm>
          <a:prstGeom prst="rect">
            <a:avLst/>
          </a:prstGeom>
          <a:noFill/>
          <a:ln/>
        </p:spPr>
        <p:txBody>
          <a:bodyPr wrap="none" lIns="0" tIns="0" rIns="0" bIns="0" rtlCol="0" anchor="t"/>
          <a:lstStyle/>
          <a:p>
            <a:pPr algn="l" indent="0" marL="0">
              <a:lnSpc>
                <a:spcPts val="1750"/>
              </a:lnSpc>
              <a:buNone/>
            </a:pPr>
            <a:r>
              <a:rPr lang="en-US" sz="1400" b="1" dirty="0">
                <a:solidFill>
                  <a:srgbClr val="F95F88"/>
                </a:solidFill>
                <a:latin typeface="Petrona Bold" pitchFamily="34" charset="0"/>
                <a:ea typeface="Petrona Bold" pitchFamily="34" charset="-122"/>
                <a:cs typeface="Petrona Bold" pitchFamily="34" charset="-120"/>
              </a:rPr>
              <a:t>Know Your Worth</a:t>
            </a:r>
            <a:endParaRPr lang="en-US" sz="1400" dirty="0"/>
          </a:p>
        </p:txBody>
      </p:sp>
      <p:sp>
        <p:nvSpPr>
          <p:cNvPr id="24" name="Text 22"/>
          <p:cNvSpPr/>
          <p:nvPr/>
        </p:nvSpPr>
        <p:spPr>
          <a:xfrm>
            <a:off x="523756" y="5437465"/>
            <a:ext cx="4268391" cy="8382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Use Levels.fyi, Glassdoor, and Salary.com to research market rates. Come armed with data, not just feelings.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"Based on market research for [role] in [location], the range is typically [X-Y]. Given my [specific experience], I was hoping we could land at [Z]."</a:t>
            </a:r>
            <a:endParaRPr lang="en-US" sz="1000" dirty="0"/>
          </a:p>
        </p:txBody>
      </p:sp>
      <p:sp>
        <p:nvSpPr>
          <p:cNvPr id="25" name="Text 23"/>
          <p:cNvSpPr/>
          <p:nvPr/>
        </p:nvSpPr>
        <p:spPr>
          <a:xfrm>
            <a:off x="5119092" y="5081588"/>
            <a:ext cx="1800701" cy="225028"/>
          </a:xfrm>
          <a:prstGeom prst="rect">
            <a:avLst/>
          </a:prstGeom>
          <a:noFill/>
          <a:ln/>
        </p:spPr>
        <p:txBody>
          <a:bodyPr wrap="none" lIns="0" tIns="0" rIns="0" bIns="0" rtlCol="0" anchor="t"/>
          <a:lstStyle/>
          <a:p>
            <a:pPr algn="l" indent="0" marL="0">
              <a:lnSpc>
                <a:spcPts val="1750"/>
              </a:lnSpc>
              <a:buNone/>
            </a:pPr>
            <a:r>
              <a:rPr lang="en-US" sz="1400" b="1" dirty="0">
                <a:solidFill>
                  <a:srgbClr val="F95F88"/>
                </a:solidFill>
                <a:latin typeface="Petrona Bold" pitchFamily="34" charset="0"/>
                <a:ea typeface="Petrona Bold" pitchFamily="34" charset="-122"/>
                <a:cs typeface="Petrona Bold" pitchFamily="34" charset="-120"/>
              </a:rPr>
              <a:t>Think Beyond Salary</a:t>
            </a:r>
            <a:endParaRPr lang="en-US" sz="1400" dirty="0"/>
          </a:p>
        </p:txBody>
      </p:sp>
      <p:sp>
        <p:nvSpPr>
          <p:cNvPr id="26" name="Text 24"/>
          <p:cNvSpPr/>
          <p:nvPr/>
        </p:nvSpPr>
        <p:spPr>
          <a:xfrm>
            <a:off x="5119092" y="5437465"/>
            <a:ext cx="4268391" cy="8382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If salary is truly fixed, negotiate signing bonus, equity, remote flexibility, title, vacation days, professional development budget, or earlier performance review. Everything is negotiable if you're creative and respectful.</a:t>
            </a:r>
            <a:endParaRPr lang="en-US" sz="1000" dirty="0"/>
          </a:p>
        </p:txBody>
      </p:sp>
      <p:sp>
        <p:nvSpPr>
          <p:cNvPr id="27" name="Text 25"/>
          <p:cNvSpPr/>
          <p:nvPr/>
        </p:nvSpPr>
        <p:spPr>
          <a:xfrm>
            <a:off x="9714428" y="5081588"/>
            <a:ext cx="1800701" cy="225028"/>
          </a:xfrm>
          <a:prstGeom prst="rect">
            <a:avLst/>
          </a:prstGeom>
          <a:noFill/>
          <a:ln/>
        </p:spPr>
        <p:txBody>
          <a:bodyPr wrap="none" lIns="0" tIns="0" rIns="0" bIns="0" rtlCol="0" anchor="t"/>
          <a:lstStyle/>
          <a:p>
            <a:pPr algn="l" indent="0" marL="0">
              <a:lnSpc>
                <a:spcPts val="1750"/>
              </a:lnSpc>
              <a:buNone/>
            </a:pPr>
            <a:r>
              <a:rPr lang="en-US" sz="1400" b="1" dirty="0">
                <a:solidFill>
                  <a:srgbClr val="F95F88"/>
                </a:solidFill>
                <a:latin typeface="Petrona Bold" pitchFamily="34" charset="0"/>
                <a:ea typeface="Petrona Bold" pitchFamily="34" charset="-122"/>
                <a:cs typeface="Petrona Bold" pitchFamily="34" charset="-120"/>
              </a:rPr>
              <a:t>Stay Collaborative</a:t>
            </a:r>
            <a:endParaRPr lang="en-US" sz="1400" dirty="0"/>
          </a:p>
        </p:txBody>
      </p:sp>
      <p:sp>
        <p:nvSpPr>
          <p:cNvPr id="28" name="Text 26"/>
          <p:cNvSpPr/>
          <p:nvPr/>
        </p:nvSpPr>
        <p:spPr>
          <a:xfrm>
            <a:off x="9714428" y="5437465"/>
            <a:ext cx="4407337" cy="8382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Frame negotiation as problem-solving together, not adversarial. </a:t>
            </a:r>
            <a:pPr algn="l" indent="0" marL="0">
              <a:lnSpc>
                <a:spcPts val="1600"/>
              </a:lnSpc>
              <a:buNone/>
            </a:pPr>
            <a:r>
              <a:rPr lang="en-US" sz="1000" i="1" dirty="0">
                <a:solidFill>
                  <a:srgbClr val="272525"/>
                </a:solidFill>
                <a:latin typeface="Inter" pitchFamily="34" charset="0"/>
                <a:ea typeface="Inter" pitchFamily="34" charset="-122"/>
                <a:cs typeface="Inter" pitchFamily="34" charset="-120"/>
              </a:rPr>
              <a:t>"I'm really excited about this role. Here's what would make this work for both of us..."</a:t>
            </a:r>
            <a:pPr algn="l" indent="0" marL="0">
              <a:lnSpc>
                <a:spcPts val="1600"/>
              </a:lnSpc>
              <a:buNone/>
            </a:pPr>
            <a:r>
              <a:rPr lang="en-US" sz="1000" dirty="0">
                <a:solidFill>
                  <a:srgbClr val="272525"/>
                </a:solidFill>
                <a:latin typeface="Inter" pitchFamily="34" charset="0"/>
                <a:ea typeface="Inter" pitchFamily="34" charset="-122"/>
                <a:cs typeface="Inter" pitchFamily="34" charset="-120"/>
              </a:rPr>
              <a:t> Never threaten or use competing offers as weapons — that burns bridges fast.</a:t>
            </a:r>
            <a:endParaRPr lang="en-US" sz="1000" dirty="0"/>
          </a:p>
        </p:txBody>
      </p:sp>
      <p:sp>
        <p:nvSpPr>
          <p:cNvPr id="29" name="Shape 27"/>
          <p:cNvSpPr/>
          <p:nvPr/>
        </p:nvSpPr>
        <p:spPr>
          <a:xfrm>
            <a:off x="523756" y="6540698"/>
            <a:ext cx="13582888" cy="765691"/>
          </a:xfrm>
          <a:prstGeom prst="roundRect">
            <a:avLst>
              <a:gd name="adj" fmla="val 7184"/>
            </a:avLst>
          </a:prstGeom>
          <a:solidFill>
            <a:srgbClr val="D0C3EE"/>
          </a:solidFill>
          <a:ln/>
        </p:spPr>
      </p:sp>
      <p:pic>
        <p:nvPicPr>
          <p:cNvPr id="30" name="Image 0" descr="preencoded.png">    </p:cNvPr>
          <p:cNvPicPr>
            <a:picLocks noChangeAspect="1"/>
          </p:cNvPicPr>
          <p:nvPr/>
        </p:nvPicPr>
        <p:blipFill>
          <a:blip r:embed="rId1"/>
          <a:stretch>
            <a:fillRect/>
          </a:stretch>
        </p:blipFill>
        <p:spPr>
          <a:xfrm>
            <a:off x="654606" y="6742033"/>
            <a:ext cx="163592" cy="130850"/>
          </a:xfrm>
          <a:prstGeom prst="rect">
            <a:avLst/>
          </a:prstGeom>
        </p:spPr>
      </p:pic>
      <p:sp>
        <p:nvSpPr>
          <p:cNvPr id="31" name="Text 28"/>
          <p:cNvSpPr/>
          <p:nvPr/>
        </p:nvSpPr>
        <p:spPr>
          <a:xfrm>
            <a:off x="949047" y="6704171"/>
            <a:ext cx="13026747" cy="419100"/>
          </a:xfrm>
          <a:prstGeom prst="rect">
            <a:avLst/>
          </a:prstGeom>
          <a:noFill/>
          <a:ln/>
        </p:spPr>
        <p:txBody>
          <a:bodyPr wrap="square" lIns="0" tIns="0" rIns="0" bIns="0" rtlCol="0" anchor="t"/>
          <a:lstStyle/>
          <a:p>
            <a:pPr algn="l" indent="0" marL="0">
              <a:lnSpc>
                <a:spcPts val="1600"/>
              </a:lnSpc>
              <a:buNone/>
            </a:pPr>
            <a:r>
              <a:rPr lang="en-US" sz="1000" b="1" dirty="0">
                <a:solidFill>
                  <a:srgbClr val="000000"/>
                </a:solidFill>
                <a:latin typeface="Inter" pitchFamily="34" charset="0"/>
                <a:ea typeface="Inter" pitchFamily="34" charset="-122"/>
                <a:cs typeface="Inter" pitchFamily="34" charset="-120"/>
              </a:rPr>
              <a:t>Truth Bomb:</a:t>
            </a:r>
            <a:pPr algn="l" indent="0" marL="0">
              <a:lnSpc>
                <a:spcPts val="1600"/>
              </a:lnSpc>
              <a:buNone/>
            </a:pPr>
            <a:r>
              <a:rPr lang="en-US" sz="1000" dirty="0">
                <a:solidFill>
                  <a:srgbClr val="000000"/>
                </a:solidFill>
                <a:latin typeface="Inter" pitchFamily="34" charset="0"/>
                <a:ea typeface="Inter" pitchFamily="34" charset="-122"/>
                <a:cs typeface="Inter" pitchFamily="34" charset="-120"/>
              </a:rPr>
              <a:t> A "no" today is often just "not yet." Markets shift. Teams grow. Budgets change. The candidate they picked might not work out. Stay visible, stay positive, stay connected. Some of the best jobs come from opportunities that initially didn't work out but circled back months later because you handled it with professionalism and class.</a:t>
            </a:r>
            <a:endParaRPr lang="en-US" sz="1000" dirty="0"/>
          </a:p>
        </p:txBody>
      </p:sp>
      <p:sp>
        <p:nvSpPr>
          <p:cNvPr id="32" name="Text 29"/>
          <p:cNvSpPr/>
          <p:nvPr/>
        </p:nvSpPr>
        <p:spPr>
          <a:xfrm>
            <a:off x="523756" y="7453670"/>
            <a:ext cx="13582888" cy="419100"/>
          </a:xfrm>
          <a:prstGeom prst="rect">
            <a:avLst/>
          </a:prstGeom>
          <a:noFill/>
          <a:ln/>
        </p:spPr>
        <p:txBody>
          <a:bodyPr wrap="square" lIns="0" tIns="0" rIns="0" bIns="0" rtlCol="0" anchor="t"/>
          <a:lstStyle/>
          <a:p>
            <a:pPr algn="l" indent="0" marL="0">
              <a:lnSpc>
                <a:spcPts val="1600"/>
              </a:lnSpc>
              <a:buNone/>
            </a:pPr>
            <a:r>
              <a:rPr lang="en-US" sz="1000" dirty="0">
                <a:solidFill>
                  <a:srgbClr val="272525"/>
                </a:solidFill>
                <a:latin typeface="Inter" pitchFamily="34" charset="0"/>
                <a:ea typeface="Inter" pitchFamily="34" charset="-122"/>
                <a:cs typeface="Inter" pitchFamily="34" charset="-120"/>
              </a:rPr>
              <a:t>The job search doesn't end at the offer — it ends when you're thriving in the role. But how you navigate these final stages sets up that success. Negotiate thoughtfully, maintain relationships even in rejection, and always take the long view. Your reputation compounds over time, and people remember how you made them feel throughout the entire process.</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2025-10-11T11:13:53Z</dcterms:created>
  <dcterms:modified xsi:type="dcterms:W3CDTF">2025-10-11T11:13:53Z</dcterms:modified>
</cp:coreProperties>
</file>