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1" r:id="rId2"/>
    <p:sldId id="2598" r:id="rId3"/>
    <p:sldId id="2597" r:id="rId4"/>
    <p:sldId id="2596" r:id="rId5"/>
    <p:sldId id="25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81DC-0BC3-7C41-2F70-C73BB2956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C2CF7-A121-0FED-7715-4C7E7955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6CA1-21F5-A7FA-D20D-1BB83A9B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2783E-AE40-EE73-C236-42F80FE4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8B29C-372A-3B5D-8D12-88D6A528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1E09-B8BC-7B9E-5D40-333BEAEA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11E75-2A89-7722-ADB7-A81A58458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51A8C-B735-B616-03D6-0FD70C05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57E05-E24E-24F8-F493-7319C4C7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E10D-07C8-11B1-A186-5FA657DD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3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05C29-A748-88AF-B54D-C769A6114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C2ECB-6CCD-3E95-3D71-DA131DEE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E828D-AB2C-C982-C69E-0CDC9F6B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75B74-543B-431D-9858-DAAFD184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8D592-D522-C45B-EA07-749CDEE9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2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DE75-373A-646D-A8CB-069E2F87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BFBB-6AF6-1116-814A-EE7A6FDF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EABC7-3CBE-FEA0-DC09-BF4227A4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64A8-A97B-5A39-E87F-20679814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6101-584B-A4B9-DC55-E03CF57E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7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643F-D741-30E6-EDB5-031D690B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22FE4-87E2-E8DD-04DA-E708F4B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2C590-9F3B-843C-5E0D-AAF2FB0B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BFB2-64B5-5A6D-F2EB-901E6AE6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36F99-C31D-DD74-26A0-8A29B90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7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1762-446A-0A18-2530-2C203E5D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A4615-5220-454F-993C-5BDF2D884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69B95-C0BC-CC27-744C-110C8D25D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25EFA-E507-5CD2-2F8C-8CA65A0C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1324F-1803-8C78-720C-8C3EF9A3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F4731-0EB0-CD28-45CE-F4D9EB75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7098-A17A-4A19-00F2-1CDB9F84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7796-7FD4-59B5-11D0-451FF480D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1F699-3D41-8153-A33E-25CB04E67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459BE-2C7C-3B2C-F985-44DEF8B70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43CCD-0D09-EC51-0D7F-6C40CC0C1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C1084-CB1E-C0BC-472C-62A671FB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3A180-9A36-344F-5FEB-3631FF3C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0EBD0-4109-A07C-0DA5-F53141E0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46AF-025B-FEDA-9491-DE7C2C03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36C60-1BC5-DCA9-DB04-54C56CCA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63273-AF80-36FE-2FFD-9EA0D35B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CAB7F-2838-7970-6257-A48555DD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5A32F-036A-F14E-D50A-CED2B4F0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D95E2-480C-5C2A-2D3E-132BD1B6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27C70-7A3B-EAD4-D450-4E9AE1C6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A874-1DCD-E612-9734-67632A6A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9EDD-0A85-CB5C-06B5-640F1692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6B353-5818-59CB-57DB-EE9D26F80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2F55D-9ED3-AC62-7F28-EA6CA5B4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2FCBF-4424-4F43-F24F-017CA59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43AD6-6997-3584-B9D6-8E47667E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E56A-A7FC-65AA-901F-EF62AFB2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549EF-DFE3-09BC-451C-63E699B53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13491-8B1F-EB6F-F7E5-BC63C8985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80FC3-C15D-4C14-4BBF-469D0D48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27781-64F2-316B-D4F2-BFF57330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5098A-5FD6-32EB-5532-67B00437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5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35BD6-D97E-C61D-BA7D-5AC986EE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E044A-9E32-595A-922D-29A46F343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9EEE-280C-6E25-4687-50A192702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B68AD-8C28-401F-AC77-1C7E019050B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6B8D-A187-B641-E1C8-EE7152CBC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35176-0DBC-8075-5ABF-273C82FC8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2B999B-060A-49EB-A509-3BE81A8F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2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FA327D-F000-CE75-3E93-1AD081117366}"/>
              </a:ext>
            </a:extLst>
          </p:cNvPr>
          <p:cNvSpPr txBox="1"/>
          <p:nvPr/>
        </p:nvSpPr>
        <p:spPr>
          <a:xfrm>
            <a:off x="363020" y="4680973"/>
            <a:ext cx="10237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0" i="0" u="none" strike="noStrike" baseline="0" dirty="0">
                <a:solidFill>
                  <a:srgbClr val="0F9FD6"/>
                </a:solidFill>
                <a:latin typeface="Aptos Display" panose="020B0004020202020204" pitchFamily="34" charset="0"/>
              </a:rPr>
              <a:t>Scan to Register!  </a:t>
            </a:r>
            <a:endParaRPr 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D21FA-82CB-A882-6609-6DC365E0E70B}"/>
              </a:ext>
            </a:extLst>
          </p:cNvPr>
          <p:cNvSpPr txBox="1"/>
          <p:nvPr/>
        </p:nvSpPr>
        <p:spPr>
          <a:xfrm>
            <a:off x="528961" y="1687808"/>
            <a:ext cx="1130001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7030A1"/>
                </a:solidFill>
                <a:latin typeface="Aptos Display" panose="020B0004020202020204" pitchFamily="34" charset="0"/>
              </a:rPr>
              <a:t>UPCOMING EVENTS </a:t>
            </a:r>
            <a:r>
              <a:rPr lang="en-US" sz="3200" b="0" i="0" u="none" strike="noStrike" baseline="0" dirty="0">
                <a:solidFill>
                  <a:srgbClr val="7030A1"/>
                </a:solidFill>
                <a:latin typeface="Aptos Display" panose="020B0004020202020204" pitchFamily="34" charset="0"/>
              </a:rPr>
              <a:t>(via Meetup)</a:t>
            </a:r>
            <a:endParaRPr lang="en-US" sz="4000" b="0" i="0" u="none" strike="noStrike" baseline="0" dirty="0">
              <a:solidFill>
                <a:srgbClr val="7030A1"/>
              </a:solidFill>
              <a:latin typeface="Aptos Display" panose="020B00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F9FD6"/>
                </a:solidFill>
                <a:ea typeface="+mn-lt"/>
                <a:cs typeface="+mn-lt"/>
              </a:rPr>
              <a:t>•</a:t>
            </a:r>
            <a:r>
              <a:rPr lang="en-US" sz="2800" dirty="0">
                <a:solidFill>
                  <a:srgbClr val="0F9FD6"/>
                </a:solidFill>
                <a:latin typeface="SymbolMT"/>
              </a:rPr>
              <a:t> 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Thu,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/>
              </a:rPr>
              <a:t>18 Sep – </a:t>
            </a:r>
            <a:r>
              <a:rPr lang="en-US" sz="2800" dirty="0">
                <a:solidFill>
                  <a:srgbClr val="000000"/>
                </a:solidFill>
                <a:latin typeface="Aptos"/>
              </a:rPr>
              <a:t>Soak Up the Last Days of Summer With Us!  (5.30p)</a:t>
            </a:r>
            <a:endParaRPr lang="en-US" sz="2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/>
            <a:r>
              <a:rPr lang="en-US" sz="2800" b="0" i="0" u="none" strike="noStrike" baseline="0" dirty="0">
                <a:solidFill>
                  <a:srgbClr val="0F9FD6"/>
                </a:solidFill>
                <a:latin typeface="Aptos" panose="020B00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Fri,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/>
              </a:rPr>
              <a:t>10 Oct – </a:t>
            </a:r>
            <a:r>
              <a:rPr lang="en-US" sz="2800" dirty="0">
                <a:solidFill>
                  <a:srgbClr val="000000"/>
                </a:solidFill>
                <a:latin typeface="Aptos"/>
              </a:rPr>
              <a:t>The Spirit of Asbury Park: A Haunted Exploration (6.45p)</a:t>
            </a:r>
            <a:endParaRPr lang="en-US" sz="2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/>
            <a:r>
              <a:rPr lang="en-US" sz="2800" b="0" i="0" u="none" strike="noStrike" baseline="0" dirty="0">
                <a:solidFill>
                  <a:srgbClr val="0F9FD6"/>
                </a:solidFill>
                <a:latin typeface="Aptos" panose="020B00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Thu,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/>
              </a:rPr>
              <a:t>30 Oct – </a:t>
            </a:r>
            <a:r>
              <a:rPr lang="en-US" sz="2800" dirty="0">
                <a:solidFill>
                  <a:srgbClr val="000000"/>
                </a:solidFill>
                <a:latin typeface="Aptos"/>
              </a:rPr>
              <a:t>50</a:t>
            </a:r>
            <a:r>
              <a:rPr lang="en-US" sz="2800" baseline="30000" dirty="0">
                <a:solidFill>
                  <a:srgbClr val="000000"/>
                </a:solidFill>
                <a:latin typeface="Aptos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Aptos"/>
              </a:rPr>
              <a:t> Anniversary of The Rocky Horror Picture</a:t>
            </a:r>
          </a:p>
          <a:p>
            <a:pPr marL="2292350" indent="-2292350" algn="l"/>
            <a:r>
              <a:rPr lang="en-US" sz="2800" dirty="0">
                <a:solidFill>
                  <a:srgbClr val="000000"/>
                </a:solidFill>
                <a:latin typeface="Aptos"/>
              </a:rPr>
              <a:t>	Picture Show (6.30p)</a:t>
            </a:r>
            <a:endParaRPr lang="en-US" sz="2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4FAD7F9-8D7C-F630-55F5-2347F035F490}"/>
              </a:ext>
            </a:extLst>
          </p:cNvPr>
          <p:cNvSpPr/>
          <p:nvPr/>
        </p:nvSpPr>
        <p:spPr>
          <a:xfrm>
            <a:off x="6991109" y="4791919"/>
            <a:ext cx="2430510" cy="89433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955B4-4920-1732-905D-475CB47F07D7}"/>
              </a:ext>
            </a:extLst>
          </p:cNvPr>
          <p:cNvSpPr txBox="1"/>
          <p:nvPr/>
        </p:nvSpPr>
        <p:spPr>
          <a:xfrm>
            <a:off x="363019" y="376533"/>
            <a:ext cx="11828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0" i="0" u="none" strike="noStrike" baseline="0" dirty="0">
                <a:solidFill>
                  <a:srgbClr val="0F9FD6"/>
                </a:solidFill>
                <a:latin typeface="Aptos Display" panose="020B0004020202020204" pitchFamily="34" charset="0"/>
              </a:rPr>
              <a:t>Fun social events!!</a:t>
            </a:r>
            <a:endParaRPr lang="en-US" sz="7200" dirty="0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538BE82F-7689-1A5D-E3E8-E8FDB1DB8F8D}"/>
              </a:ext>
            </a:extLst>
          </p:cNvPr>
          <p:cNvSpPr/>
          <p:nvPr/>
        </p:nvSpPr>
        <p:spPr>
          <a:xfrm rot="678630">
            <a:off x="8966076" y="-425143"/>
            <a:ext cx="2975338" cy="2849981"/>
          </a:xfrm>
          <a:prstGeom prst="irregularSeal1">
            <a:avLst/>
          </a:prstGeom>
          <a:solidFill>
            <a:srgbClr val="7030A1">
              <a:alpha val="88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chemeClr val="accent2"/>
                </a:solidFill>
              </a:rPr>
              <a:t>Sign up early for discounts</a:t>
            </a:r>
          </a:p>
        </p:txBody>
      </p:sp>
      <p:pic>
        <p:nvPicPr>
          <p:cNvPr id="3" name="Picture 2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F927CACB-7659-2E28-4161-C57D957241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080" y="3856706"/>
            <a:ext cx="2322900" cy="27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fence and a sunset&#10;&#10;AI-generated content may be incorrect.">
            <a:extLst>
              <a:ext uri="{FF2B5EF4-FFF2-40B4-BE49-F238E27FC236}">
                <a16:creationId xmlns:a16="http://schemas.microsoft.com/office/drawing/2014/main" id="{FACCA33E-4DBE-9029-0E74-9413CA1B1D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>
            <a:fillRect/>
          </a:stretch>
        </p:blipFill>
        <p:spPr>
          <a:xfrm>
            <a:off x="8969" y="-2"/>
            <a:ext cx="2376092" cy="2228759"/>
          </a:xfrm>
          <a:prstGeom prst="rect">
            <a:avLst/>
          </a:prstGeom>
        </p:spPr>
      </p:pic>
      <p:pic>
        <p:nvPicPr>
          <p:cNvPr id="12" name="Picture 11" descr="A patio with chairs and a bar&#10;&#10;AI-generated content may be incorrect.">
            <a:extLst>
              <a:ext uri="{FF2B5EF4-FFF2-40B4-BE49-F238E27FC236}">
                <a16:creationId xmlns:a16="http://schemas.microsoft.com/office/drawing/2014/main" id="{7DC4F971-843C-A98B-DDE7-1DBCABFA21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2579411" y="-2446"/>
            <a:ext cx="2376092" cy="2228759"/>
          </a:xfrm>
          <a:prstGeom prst="rect">
            <a:avLst/>
          </a:prstGeom>
        </p:spPr>
      </p:pic>
      <p:pic>
        <p:nvPicPr>
          <p:cNvPr id="8" name="Picture 7" descr="A group of drinks on a table&#10;&#10;AI-generated content may be incorrect.">
            <a:extLst>
              <a:ext uri="{FF2B5EF4-FFF2-40B4-BE49-F238E27FC236}">
                <a16:creationId xmlns:a16="http://schemas.microsoft.com/office/drawing/2014/main" id="{A76CE9BC-21DC-8B52-0754-45C021F2E2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9852" y="-10223"/>
            <a:ext cx="2376092" cy="2228759"/>
          </a:xfrm>
          <a:prstGeom prst="rect">
            <a:avLst/>
          </a:prstGeom>
        </p:spPr>
      </p:pic>
      <p:pic>
        <p:nvPicPr>
          <p:cNvPr id="10" name="Picture 9" descr="A room with a view of the ocean&#10;&#10;AI-generated content may be incorrect.">
            <a:extLst>
              <a:ext uri="{FF2B5EF4-FFF2-40B4-BE49-F238E27FC236}">
                <a16:creationId xmlns:a16="http://schemas.microsoft.com/office/drawing/2014/main" id="{C5576966-C018-EA14-F3AD-8E8C9A580C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4" y="2400151"/>
            <a:ext cx="3330225" cy="2057368"/>
          </a:xfrm>
          <a:prstGeom prst="rect">
            <a:avLst/>
          </a:prstGeom>
        </p:spPr>
      </p:pic>
      <p:pic>
        <p:nvPicPr>
          <p:cNvPr id="16" name="Picture 15" descr="A room with a view of the beach and a couch&#10;&#10;AI-generated content may be incorrect.">
            <a:extLst>
              <a:ext uri="{FF2B5EF4-FFF2-40B4-BE49-F238E27FC236}">
                <a16:creationId xmlns:a16="http://schemas.microsoft.com/office/drawing/2014/main" id="{9C54DF7F-9AF6-ED5A-E147-9BD2CDEAC6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628909"/>
            <a:ext cx="3324552" cy="2229090"/>
          </a:xfrm>
          <a:prstGeom prst="rect">
            <a:avLst/>
          </a:prstGeom>
        </p:spPr>
      </p:pic>
      <p:pic>
        <p:nvPicPr>
          <p:cNvPr id="14" name="Picture 13" descr="A plate of food and wine&#10;&#10;AI-generated content may be incorrect.">
            <a:extLst>
              <a:ext uri="{FF2B5EF4-FFF2-40B4-BE49-F238E27FC236}">
                <a16:creationId xmlns:a16="http://schemas.microsoft.com/office/drawing/2014/main" id="{723C111C-2FEE-D41B-0683-461D531E09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4403" y="2400151"/>
            <a:ext cx="3996536" cy="445785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08FA2F72-D8F5-DABB-FA8F-D38B2757C32D}"/>
              </a:ext>
            </a:extLst>
          </p:cNvPr>
          <p:cNvSpPr txBox="1"/>
          <p:nvPr/>
        </p:nvSpPr>
        <p:spPr>
          <a:xfrm>
            <a:off x="7731403" y="2400475"/>
            <a:ext cx="4417501" cy="2809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59" dirty="0">
                <a:sym typeface="Open Sans"/>
              </a:rPr>
              <a:t>A beautiful setting to meet and relax.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9" dirty="0">
              <a:sym typeface="Open San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59" dirty="0">
                <a:sym typeface="Open Sans"/>
              </a:rPr>
              <a:t>Thursday,18 September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9" dirty="0">
              <a:sym typeface="Open San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59" dirty="0">
                <a:sym typeface="Open Sans"/>
              </a:rPr>
              <a:t>5.30 to 7.30 PM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9" dirty="0">
              <a:sym typeface="Open San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59" dirty="0">
                <a:sym typeface="Open Sans"/>
              </a:rPr>
              <a:t>Sign up today!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9" dirty="0"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5F754-88A6-9765-4706-B0C4BF309DA8}"/>
              </a:ext>
            </a:extLst>
          </p:cNvPr>
          <p:cNvSpPr txBox="1"/>
          <p:nvPr/>
        </p:nvSpPr>
        <p:spPr>
          <a:xfrm>
            <a:off x="8255947" y="5335995"/>
            <a:ext cx="1721103" cy="1128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Scan the code to register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1A934-6C1A-3963-7329-F62AA7101365}"/>
              </a:ext>
            </a:extLst>
          </p:cNvPr>
          <p:cNvSpPr txBox="1"/>
          <p:nvPr/>
        </p:nvSpPr>
        <p:spPr>
          <a:xfrm>
            <a:off x="7686166" y="171553"/>
            <a:ext cx="4462738" cy="20573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Soak Up the Last Days of Summer With Us! 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28B05CE-30A5-ED95-1C00-A3C4BE68C031}"/>
              </a:ext>
            </a:extLst>
          </p:cNvPr>
          <p:cNvSpPr/>
          <p:nvPr/>
        </p:nvSpPr>
        <p:spPr>
          <a:xfrm>
            <a:off x="9977050" y="5136914"/>
            <a:ext cx="1721102" cy="1526337"/>
          </a:xfrm>
          <a:custGeom>
            <a:avLst/>
            <a:gdLst/>
            <a:ahLst/>
            <a:cxnLst/>
            <a:rect l="l" t="t" r="r" b="b"/>
            <a:pathLst>
              <a:path w="3429000" h="4114800">
                <a:moveTo>
                  <a:pt x="0" y="0"/>
                </a:moveTo>
                <a:lnTo>
                  <a:pt x="3429000" y="0"/>
                </a:lnTo>
                <a:lnTo>
                  <a:pt x="3429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on a wet street at night&#10;&#10;AI-generated content may be incorrect.">
            <a:extLst>
              <a:ext uri="{FF2B5EF4-FFF2-40B4-BE49-F238E27FC236}">
                <a16:creationId xmlns:a16="http://schemas.microsoft.com/office/drawing/2014/main" id="{1A5671B8-5C60-37AF-F24A-98BBE44848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56385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5BBC392-530C-89F8-6BD4-1220CD1FF987}"/>
              </a:ext>
            </a:extLst>
          </p:cNvPr>
          <p:cNvSpPr txBox="1"/>
          <p:nvPr/>
        </p:nvSpPr>
        <p:spPr>
          <a:xfrm>
            <a:off x="3001700" y="177396"/>
            <a:ext cx="6188598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  <a:spcBef>
                <a:spcPct val="0"/>
              </a:spcBef>
            </a:pPr>
            <a:r>
              <a:rPr lang="en-US" sz="2171" dirty="0">
                <a:solidFill>
                  <a:srgbClr val="FFFFFF"/>
                </a:solidFill>
                <a:latin typeface="Grenze"/>
                <a:ea typeface="Grenze"/>
                <a:cs typeface="Grenze"/>
                <a:sym typeface="Grenze"/>
              </a:rPr>
              <a:t>Believe in the magic of the season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9D212EC2-20B8-4F88-F0BC-28D475ADFC06}"/>
              </a:ext>
            </a:extLst>
          </p:cNvPr>
          <p:cNvSpPr/>
          <p:nvPr/>
        </p:nvSpPr>
        <p:spPr>
          <a:xfrm>
            <a:off x="5195311" y="647129"/>
            <a:ext cx="180137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CC9053D-D644-3E8F-CADF-22545D0551EC}"/>
              </a:ext>
            </a:extLst>
          </p:cNvPr>
          <p:cNvSpPr txBox="1"/>
          <p:nvPr/>
        </p:nvSpPr>
        <p:spPr>
          <a:xfrm>
            <a:off x="-30480" y="647129"/>
            <a:ext cx="1222248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200" spc="-7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Obra Letra"/>
                <a:cs typeface="Obra Letra"/>
                <a:sym typeface="Obra Letra"/>
              </a:rPr>
              <a:t>The Spirit of Asbury Park:</a:t>
            </a:r>
          </a:p>
          <a:p>
            <a:pPr algn="ctr">
              <a:spcBef>
                <a:spcPct val="0"/>
              </a:spcBef>
            </a:pPr>
            <a:r>
              <a:rPr lang="en-US" sz="720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Obra Letra"/>
                <a:cs typeface="Obra Letra"/>
                <a:sym typeface="Obra Letra"/>
              </a:rPr>
              <a:t>A Haunted Exploration</a:t>
            </a:r>
          </a:p>
        </p:txBody>
      </p:sp>
      <p:pic>
        <p:nvPicPr>
          <p:cNvPr id="7" name="Picture 6" descr="A qr code on a square&#10;&#10;AI-generated content may be incorrect.">
            <a:extLst>
              <a:ext uri="{FF2B5EF4-FFF2-40B4-BE49-F238E27FC236}">
                <a16:creationId xmlns:a16="http://schemas.microsoft.com/office/drawing/2014/main" id="{8BB83AF4-8DE2-B02C-B3C8-DFEBBA2CBF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137" y="4087963"/>
            <a:ext cx="1728486" cy="176931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B79469-AD60-B378-AA81-7714E29E04A4}"/>
              </a:ext>
            </a:extLst>
          </p:cNvPr>
          <p:cNvSpPr txBox="1"/>
          <p:nvPr/>
        </p:nvSpPr>
        <p:spPr>
          <a:xfrm>
            <a:off x="6786623" y="4003125"/>
            <a:ext cx="52163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spc="-7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Limited space </a:t>
            </a:r>
          </a:p>
          <a:p>
            <a:pPr algn="ctr">
              <a:buNone/>
            </a:pPr>
            <a:r>
              <a:rPr lang="en-US" sz="3600" spc="-7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Get seat now before the price increases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A5A00-9B08-55EE-6069-B12BCF6F14D8}"/>
              </a:ext>
            </a:extLst>
          </p:cNvPr>
          <p:cNvSpPr txBox="1"/>
          <p:nvPr/>
        </p:nvSpPr>
        <p:spPr>
          <a:xfrm>
            <a:off x="115747" y="5971587"/>
            <a:ext cx="2364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10 Oct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6:45 to 9 pm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7375F-5A95-27D2-DFBF-0162B808ACBE}"/>
              </a:ext>
            </a:extLst>
          </p:cNvPr>
          <p:cNvSpPr txBox="1"/>
          <p:nvPr/>
        </p:nvSpPr>
        <p:spPr>
          <a:xfrm>
            <a:off x="2653688" y="4095458"/>
            <a:ext cx="23892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Scan the code to Register</a:t>
            </a:r>
          </a:p>
        </p:txBody>
      </p:sp>
    </p:spTree>
    <p:extLst>
      <p:ext uri="{BB962C8B-B14F-4D97-AF65-F5344CB8AC3E}">
        <p14:creationId xmlns:p14="http://schemas.microsoft.com/office/powerpoint/2010/main" val="250603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9E45C02-EA31-2223-BCEC-824C28CDF045}"/>
              </a:ext>
            </a:extLst>
          </p:cNvPr>
          <p:cNvSpPr/>
          <p:nvPr/>
        </p:nvSpPr>
        <p:spPr>
          <a:xfrm>
            <a:off x="0" y="-27321"/>
            <a:ext cx="5440101" cy="68853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erson in a suit and tie sitting in a wheelchair&#10;&#10;AI-generated content may be incorrect.">
            <a:extLst>
              <a:ext uri="{FF2B5EF4-FFF2-40B4-BE49-F238E27FC236}">
                <a16:creationId xmlns:a16="http://schemas.microsoft.com/office/drawing/2014/main" id="{EB35B5C7-E3F6-765B-E72B-371661DB7C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500" y="0"/>
            <a:ext cx="6858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35FD6B-9F6E-C1CF-7F9F-133793FC8F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380" y="-27321"/>
            <a:ext cx="3795713" cy="40290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A53254F-23E0-76A0-3472-5619F9ABC229}"/>
              </a:ext>
            </a:extLst>
          </p:cNvPr>
          <p:cNvSpPr txBox="1"/>
          <p:nvPr/>
        </p:nvSpPr>
        <p:spPr>
          <a:xfrm>
            <a:off x="0" y="4001754"/>
            <a:ext cx="5353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91F2B"/>
                </a:solidFill>
                <a:latin typeface="Chiller" panose="04020404031007020602" pitchFamily="82" charset="0"/>
              </a:rPr>
              <a:t>50</a:t>
            </a:r>
            <a:r>
              <a:rPr lang="en-US" sz="4400" b="1" baseline="30000" dirty="0">
                <a:solidFill>
                  <a:srgbClr val="E91F2B"/>
                </a:solidFill>
                <a:latin typeface="Chiller" panose="04020404031007020602" pitchFamily="82" charset="0"/>
              </a:rPr>
              <a:t>th</a:t>
            </a:r>
            <a:r>
              <a:rPr lang="en-US" sz="4400" b="1" dirty="0">
                <a:solidFill>
                  <a:srgbClr val="E91F2B"/>
                </a:solidFill>
                <a:latin typeface="Chiller" panose="04020404031007020602" pitchFamily="82" charset="0"/>
              </a:rPr>
              <a:t> anniversary</a:t>
            </a:r>
          </a:p>
          <a:p>
            <a:pPr algn="ctr"/>
            <a:r>
              <a:rPr lang="en-US" sz="4400" b="1" dirty="0">
                <a:solidFill>
                  <a:srgbClr val="E91F2B"/>
                </a:solidFill>
                <a:latin typeface="Chiller" panose="04020404031007020602" pitchFamily="82" charset="0"/>
              </a:rPr>
              <a:t>Support Camp; Support Fun</a:t>
            </a:r>
          </a:p>
          <a:p>
            <a:pPr algn="ctr"/>
            <a:r>
              <a:rPr lang="en-US" sz="4400" b="1" dirty="0">
                <a:solidFill>
                  <a:srgbClr val="E91F2B"/>
                </a:solidFill>
                <a:latin typeface="Chiller" panose="04020404031007020602" pitchFamily="82" charset="0"/>
              </a:rPr>
              <a:t>New Brunswick</a:t>
            </a:r>
          </a:p>
          <a:p>
            <a:pPr algn="ctr"/>
            <a:r>
              <a:rPr lang="en-US" sz="4400" b="1" dirty="0">
                <a:solidFill>
                  <a:srgbClr val="E91F2B"/>
                </a:solidFill>
                <a:latin typeface="Chiller" panose="04020404031007020602" pitchFamily="82" charset="0"/>
              </a:rPr>
              <a:t>Thu, 30 Oct</a:t>
            </a: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13B68F99-3396-BE3F-B83F-04D13FC0A559}"/>
              </a:ext>
            </a:extLst>
          </p:cNvPr>
          <p:cNvSpPr/>
          <p:nvPr/>
        </p:nvSpPr>
        <p:spPr>
          <a:xfrm>
            <a:off x="4724295" y="1778236"/>
            <a:ext cx="2156020" cy="215602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1CEB-319D-D98F-2043-97F483DBF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EF9DA-40CF-5464-0649-AE335D81FEC3}"/>
              </a:ext>
            </a:extLst>
          </p:cNvPr>
          <p:cNvSpPr txBox="1"/>
          <p:nvPr/>
        </p:nvSpPr>
        <p:spPr>
          <a:xfrm>
            <a:off x="363020" y="4680973"/>
            <a:ext cx="10237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0" i="0" u="none" strike="noStrike" baseline="0" dirty="0">
                <a:solidFill>
                  <a:srgbClr val="0F9FD6"/>
                </a:solidFill>
                <a:latin typeface="Aptos Display" panose="020B0004020202020204" pitchFamily="34" charset="0"/>
              </a:rPr>
              <a:t>Scan to Register!  </a:t>
            </a:r>
            <a:endParaRPr 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9CF1D-DE11-3FD3-8CB8-AC8754AD7E40}"/>
              </a:ext>
            </a:extLst>
          </p:cNvPr>
          <p:cNvSpPr txBox="1"/>
          <p:nvPr/>
        </p:nvSpPr>
        <p:spPr>
          <a:xfrm>
            <a:off x="528961" y="1687808"/>
            <a:ext cx="1130001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7030A1"/>
                </a:solidFill>
                <a:latin typeface="Aptos Display" panose="020B0004020202020204" pitchFamily="34" charset="0"/>
              </a:rPr>
              <a:t>UPCOMING EVENTS </a:t>
            </a:r>
            <a:r>
              <a:rPr lang="en-US" sz="3200" b="0" i="0" u="none" strike="noStrike" baseline="0" dirty="0">
                <a:solidFill>
                  <a:srgbClr val="7030A1"/>
                </a:solidFill>
                <a:latin typeface="Aptos Display" panose="020B0004020202020204" pitchFamily="34" charset="0"/>
              </a:rPr>
              <a:t>(via Meetup)</a:t>
            </a:r>
            <a:endParaRPr lang="en-US" sz="4000" b="0" i="0" u="none" strike="noStrike" baseline="0" dirty="0">
              <a:solidFill>
                <a:srgbClr val="7030A1"/>
              </a:solidFill>
              <a:latin typeface="Aptos Display" panose="020B00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F9FD6"/>
                </a:solidFill>
                <a:ea typeface="+mn-lt"/>
                <a:cs typeface="+mn-lt"/>
              </a:rPr>
              <a:t>•</a:t>
            </a:r>
            <a:r>
              <a:rPr lang="en-US" sz="2800" dirty="0">
                <a:solidFill>
                  <a:srgbClr val="0F9FD6"/>
                </a:solidFill>
                <a:latin typeface="SymbolMT"/>
              </a:rPr>
              <a:t> 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Thu,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/>
              </a:rPr>
              <a:t>18 Sep – </a:t>
            </a:r>
            <a:r>
              <a:rPr lang="en-US" sz="2800" dirty="0">
                <a:solidFill>
                  <a:srgbClr val="000000"/>
                </a:solidFill>
                <a:latin typeface="Aptos"/>
              </a:rPr>
              <a:t>Soak Up the Last Days of Summer With Us!  (5.30p)</a:t>
            </a:r>
            <a:endParaRPr lang="en-US" sz="2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/>
            <a:r>
              <a:rPr lang="en-US" sz="2800" b="0" i="0" u="none" strike="noStrike" baseline="0" dirty="0">
                <a:solidFill>
                  <a:srgbClr val="0F9FD6"/>
                </a:solidFill>
                <a:latin typeface="Aptos" panose="020B00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Fri,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/>
              </a:rPr>
              <a:t>10 Oct – </a:t>
            </a:r>
            <a:r>
              <a:rPr lang="en-US" sz="2800" dirty="0">
                <a:solidFill>
                  <a:srgbClr val="000000"/>
                </a:solidFill>
                <a:latin typeface="Aptos"/>
              </a:rPr>
              <a:t>The Spirit of Asbury Park: A Haunted Exploration (6.45p)</a:t>
            </a:r>
            <a:endParaRPr lang="en-US" sz="2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/>
            <a:r>
              <a:rPr lang="en-US" sz="2800" b="0" i="0" u="none" strike="noStrike" baseline="0" dirty="0">
                <a:solidFill>
                  <a:srgbClr val="0F9FD6"/>
                </a:solidFill>
                <a:latin typeface="Aptos" panose="020B00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Thu,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ptos"/>
              </a:rPr>
              <a:t>30 Oct – </a:t>
            </a:r>
            <a:r>
              <a:rPr lang="en-US" sz="2800" dirty="0">
                <a:solidFill>
                  <a:srgbClr val="000000"/>
                </a:solidFill>
                <a:latin typeface="Aptos"/>
              </a:rPr>
              <a:t>50</a:t>
            </a:r>
            <a:r>
              <a:rPr lang="en-US" sz="2800" baseline="30000" dirty="0">
                <a:solidFill>
                  <a:srgbClr val="000000"/>
                </a:solidFill>
                <a:latin typeface="Aptos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Aptos"/>
              </a:rPr>
              <a:t> Anniversary of The Rocky Horror Picture</a:t>
            </a:r>
          </a:p>
          <a:p>
            <a:pPr marL="2292350" indent="-2292350" algn="l"/>
            <a:r>
              <a:rPr lang="en-US" sz="2800" dirty="0">
                <a:solidFill>
                  <a:srgbClr val="000000"/>
                </a:solidFill>
                <a:latin typeface="Aptos"/>
              </a:rPr>
              <a:t>	Picture Show (6.30p)</a:t>
            </a:r>
            <a:endParaRPr lang="en-US" sz="2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FDBD711-E20A-0CC3-8686-FD451DE69306}"/>
              </a:ext>
            </a:extLst>
          </p:cNvPr>
          <p:cNvSpPr/>
          <p:nvPr/>
        </p:nvSpPr>
        <p:spPr>
          <a:xfrm>
            <a:off x="6991109" y="4791919"/>
            <a:ext cx="2430510" cy="89433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96E86-2F3E-A6C7-FDF1-E3DC2E405762}"/>
              </a:ext>
            </a:extLst>
          </p:cNvPr>
          <p:cNvSpPr txBox="1"/>
          <p:nvPr/>
        </p:nvSpPr>
        <p:spPr>
          <a:xfrm>
            <a:off x="363019" y="376533"/>
            <a:ext cx="11828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0" i="0" u="none" strike="noStrike" baseline="0" dirty="0">
                <a:solidFill>
                  <a:srgbClr val="0F9FD6"/>
                </a:solidFill>
                <a:latin typeface="Aptos Display" panose="020B0004020202020204" pitchFamily="34" charset="0"/>
              </a:rPr>
              <a:t>Fun social events!!</a:t>
            </a:r>
            <a:endParaRPr lang="en-US" sz="7200" dirty="0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4C446F30-B88D-803F-2992-6DE072F4A193}"/>
              </a:ext>
            </a:extLst>
          </p:cNvPr>
          <p:cNvSpPr/>
          <p:nvPr/>
        </p:nvSpPr>
        <p:spPr>
          <a:xfrm rot="678630">
            <a:off x="8966076" y="-425143"/>
            <a:ext cx="2975338" cy="2849981"/>
          </a:xfrm>
          <a:prstGeom prst="irregularSeal1">
            <a:avLst/>
          </a:prstGeom>
          <a:solidFill>
            <a:srgbClr val="7030A1">
              <a:alpha val="88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chemeClr val="accent2"/>
                </a:solidFill>
              </a:rPr>
              <a:t>Sign up early for discounts</a:t>
            </a:r>
          </a:p>
        </p:txBody>
      </p:sp>
      <p:pic>
        <p:nvPicPr>
          <p:cNvPr id="3" name="Picture 2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B8E7050A-F7E8-8FFF-8498-E648F2F151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080" y="3856706"/>
            <a:ext cx="2322900" cy="27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6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234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Bookman Old Style</vt:lpstr>
      <vt:lpstr>Chiller</vt:lpstr>
      <vt:lpstr>Grenze</vt:lpstr>
      <vt:lpstr>Open Sans</vt:lpstr>
      <vt:lpstr>SymbolMT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Margolis</dc:creator>
  <cp:lastModifiedBy>Rachel Margolis</cp:lastModifiedBy>
  <cp:revision>1</cp:revision>
  <dcterms:created xsi:type="dcterms:W3CDTF">2025-09-12T02:03:52Z</dcterms:created>
  <dcterms:modified xsi:type="dcterms:W3CDTF">2025-09-12T02:05:47Z</dcterms:modified>
</cp:coreProperties>
</file>