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COLD. Do not introduce yourself yet. Say: 'By the time you finish your coffee this morning, a piece of software will have decided whether a human ever sees your resume. Let me show you.' Hold the room. THEN name and one-line 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stakes. Ask for hands: 'Who has applied to 20+ jobs and heard nothing?' Normalize it: the silence is the machine, not them. Tee up that today they WATCH the machine, then beat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Gates is the spine of the whole talk. Walk left to right. Land Gate 4: the human now DISTRUFTS generic and fears deepfakes. Two forces squeezing you. Reference the book here: 'This is the map from our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2-3 stats aloud, call them directional survey numbers, don't defend each one. Mobley v. Workday is the mic-drop: bias claims against hiring AI are proceeding in court. Keep it tight, ~90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Double Bind is the AHA moment. Say it slowly. The resolution word is SPECIFICITY. This sets up everything in Acts 1-3. Pause after 'Specifics survive both gates.'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DIVIDER. Breathe. 'Act One: Compete Stronger. First, let's see why a genuinely good resume dies. I'm going to be the recruiter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SCREEN. Pull up the sample resume + JD (Demo Pack). Screen it out loud in real time as recruiter + ATS. Point at generic lines. Land the diagnosis: invisible, not bad. If wifi is fine do it live; if not, use the pre-baked screenshots in the Demo Pack.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DIVIDER. 'Act Two: Apply Faster. Same person, same facts. Watch the machine work FOR us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1 - Targeted Resume in Claude. Paste the skeleton prompt (Demo Pack). Show the audit table and the GAP flags. Hammer: 'AI drafts from YOUR facts. You verify and decide.' Fallback screenshots in Demo Pack.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2 - Perplexity /deepdive then T-Letter then /ghost. Show sources. The point: specific + sourced = proof you're a real human who did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DIVIDER. 'Act Three: Get Hired. The interview is often a bot first. Same weapon works: specifics.'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3 - Gemini Live mock screener. Do ONE question live, answer in DIAR, let it rate you. If time is short, describe it and point to the Field Kit prompt. DIAR replaces STAR and resists probing.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Slow down. This is the one sentence they take home. Say it, pause, repeat it. Let it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7-day plan turns inspiration into motion. Tell them: pick Day 1 today, before lunch. Everything here is 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CTA. Point to the Field Kit handout / QR. Connect on LinkedIn. Mention the book once, lightly. Thank The Breakfast Club NJ and hand back for networking at 10:30.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2436"/>
        </a:solidFill>
      </p:bgPr>
    </p:bg>
    <p:spTree>
      <p:nvGrpSpPr>
        <p:cNvPr id="1" name=""/>
        <p:cNvGrpSpPr/>
        <p:nvPr/>
      </p:nvGrpSpPr>
      <p:grpSpPr>
        <a:xfrm>
          <a:off x="0" y="0"/>
          <a:ext cx="0" cy="0"/>
          <a:chOff x="0" y="0"/>
          <a:chExt cx="0" cy="0"/>
        </a:xfrm>
      </p:grpSpPr>
      <p:sp>
        <p:nvSpPr>
          <p:cNvPr id="2" name="Text 0"/>
          <p:cNvSpPr txBox="1"/>
          <p:nvPr/>
        </p:nvSpPr>
        <p:spPr>
          <a:xfrm>
            <a:off x="548640" y="822960"/>
            <a:ext cx="3657600" cy="365760"/>
          </a:xfrm>
          <a:prstGeom prst="rect">
            <a:avLst/>
          </a:prstGeom>
          <a:noFill/>
          <a:ln/>
        </p:spPr>
        <p:txBody>
          <a:bodyPr wrap="square" lIns="0" tIns="0" rIns="0" bIns="0" rtlCol="0" anchor="ctr"/>
          <a:lstStyle/>
          <a:p>
            <a:pPr indent="0" marL="0">
              <a:buNone/>
            </a:pPr>
            <a:r>
              <a:rPr lang="en-US" sz="1300" b="1" spc="300" kern="0" dirty="0">
                <a:solidFill>
                  <a:srgbClr val="FFB84D"/>
                </a:solidFill>
                <a:latin typeface="Calibri" pitchFamily="34" charset="0"/>
                <a:ea typeface="Calibri" pitchFamily="34" charset="-122"/>
                <a:cs typeface="Calibri" pitchFamily="34" charset="-120"/>
              </a:rPr>
              <a:t>LIVE DEMO</a:t>
            </a:r>
            <a:endParaRPr lang="en-US" sz="1300" dirty="0"/>
          </a:p>
        </p:txBody>
      </p:sp>
      <p:sp>
        <p:nvSpPr>
          <p:cNvPr id="3" name="Text 1"/>
          <p:cNvSpPr txBox="1"/>
          <p:nvPr/>
        </p:nvSpPr>
        <p:spPr>
          <a:xfrm>
            <a:off x="548640" y="1234440"/>
            <a:ext cx="11091672" cy="1920240"/>
          </a:xfrm>
          <a:prstGeom prst="rect">
            <a:avLst/>
          </a:prstGeom>
          <a:noFill/>
          <a:ln/>
        </p:spPr>
        <p:txBody>
          <a:bodyPr wrap="square" lIns="0" tIns="0" rIns="0" bIns="0" rtlCol="0" anchor="ctr"/>
          <a:lstStyle/>
          <a:p>
            <a:pPr indent="0" marL="0">
              <a:lnSpc>
                <a:spcPts val="5200"/>
              </a:lnSpc>
              <a:buNone/>
            </a:pPr>
            <a:r>
              <a:rPr lang="en-US" sz="5200" b="1" dirty="0">
                <a:solidFill>
                  <a:srgbClr val="FFFFFF"/>
                </a:solidFill>
                <a:latin typeface="Cambria" pitchFamily="34" charset="0"/>
                <a:ea typeface="Cambria" pitchFamily="34" charset="-122"/>
                <a:cs typeface="Cambria" pitchFamily="34" charset="-120"/>
              </a:rPr>
              <a:t>Watch a Recruiter</a:t>
            </a:r>
            <a:endParaRPr lang="en-US" sz="5200" dirty="0"/>
          </a:p>
          <a:p>
            <a:pPr indent="0" marL="0">
              <a:lnSpc>
                <a:spcPts val="5200"/>
              </a:lnSpc>
              <a:buNone/>
            </a:pPr>
            <a:r>
              <a:rPr lang="en-US" sz="5200" b="1" dirty="0">
                <a:solidFill>
                  <a:srgbClr val="FFFFFF"/>
                </a:solidFill>
                <a:latin typeface="Cambria" pitchFamily="34" charset="0"/>
                <a:ea typeface="Cambria" pitchFamily="34" charset="-122"/>
                <a:cs typeface="Cambria" pitchFamily="34" charset="-120"/>
              </a:rPr>
              <a:t>Screen You — Live.</a:t>
            </a:r>
            <a:endParaRPr lang="en-US" sz="5200" dirty="0"/>
          </a:p>
        </p:txBody>
      </p:sp>
      <p:sp>
        <p:nvSpPr>
          <p:cNvPr id="4" name="Text 2"/>
          <p:cNvSpPr txBox="1"/>
          <p:nvPr/>
        </p:nvSpPr>
        <p:spPr>
          <a:xfrm>
            <a:off x="548640" y="3246120"/>
            <a:ext cx="11091672" cy="640080"/>
          </a:xfrm>
          <a:prstGeom prst="rect">
            <a:avLst/>
          </a:prstGeom>
          <a:noFill/>
          <a:ln/>
        </p:spPr>
        <p:txBody>
          <a:bodyPr wrap="square" lIns="0" tIns="0" rIns="0" bIns="0" rtlCol="0" anchor="ctr"/>
          <a:lstStyle/>
          <a:p>
            <a:pPr indent="0" marL="0">
              <a:buNone/>
            </a:pPr>
            <a:r>
              <a:rPr lang="en-US" sz="2600" i="1" dirty="0">
                <a:solidFill>
                  <a:srgbClr val="FFB84D"/>
                </a:solidFill>
                <a:latin typeface="Cambria" pitchFamily="34" charset="0"/>
                <a:ea typeface="Cambria" pitchFamily="34" charset="-122"/>
                <a:cs typeface="Cambria" pitchFamily="34" charset="-120"/>
              </a:rPr>
              <a:t>Then we fix your search in real time.</a:t>
            </a:r>
            <a:endParaRPr lang="en-US" sz="2600" dirty="0"/>
          </a:p>
        </p:txBody>
      </p:sp>
      <p:sp>
        <p:nvSpPr>
          <p:cNvPr id="5" name="Text 3"/>
          <p:cNvSpPr txBox="1"/>
          <p:nvPr/>
        </p:nvSpPr>
        <p:spPr>
          <a:xfrm>
            <a:off x="548640" y="4069080"/>
            <a:ext cx="11091672" cy="457200"/>
          </a:xfrm>
          <a:prstGeom prst="rect">
            <a:avLst/>
          </a:prstGeom>
          <a:noFill/>
          <a:ln/>
        </p:spPr>
        <p:txBody>
          <a:bodyPr wrap="square" lIns="0" tIns="0" rIns="0" bIns="0" rtlCol="0" anchor="ctr"/>
          <a:lstStyle/>
          <a:p>
            <a:pPr indent="0" marL="0">
              <a:buNone/>
            </a:pPr>
            <a:r>
              <a:rPr lang="en-US" sz="1600" dirty="0">
                <a:solidFill>
                  <a:srgbClr val="C7D2DC"/>
                </a:solidFill>
                <a:latin typeface="Calibri" pitchFamily="34" charset="0"/>
                <a:ea typeface="Calibri" pitchFamily="34" charset="-122"/>
                <a:cs typeface="Calibri" pitchFamily="34" charset="-120"/>
              </a:rPr>
              <a:t>What really happens after you hit “Apply,” and how to use free AI to beat it.</a:t>
            </a:r>
            <a:endParaRPr lang="en-US" sz="1600" dirty="0"/>
          </a:p>
        </p:txBody>
      </p:sp>
      <p:sp>
        <p:nvSpPr>
          <p:cNvPr id="6" name="Shape 4"/>
          <p:cNvSpPr/>
          <p:nvPr/>
        </p:nvSpPr>
        <p:spPr>
          <a:xfrm>
            <a:off x="548640" y="4892040"/>
            <a:ext cx="4572000" cy="0"/>
          </a:xfrm>
          <a:prstGeom prst="line">
            <a:avLst/>
          </a:prstGeom>
          <a:noFill/>
          <a:ln w="19050">
            <a:solidFill>
              <a:srgbClr val="17324B"/>
            </a:solidFill>
            <a:prstDash val="solid"/>
          </a:ln>
        </p:spPr>
      </p:sp>
      <p:sp>
        <p:nvSpPr>
          <p:cNvPr id="7" name="Text 5"/>
          <p:cNvSpPr txBox="1"/>
          <p:nvPr/>
        </p:nvSpPr>
        <p:spPr>
          <a:xfrm>
            <a:off x="548640" y="5074920"/>
            <a:ext cx="11091672" cy="36576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Sam Velu</a:t>
            </a:r>
            <a:pPr indent="0" marL="0">
              <a:buNone/>
            </a:pPr>
            <a:r>
              <a:rPr lang="en-US" sz="1500" dirty="0">
                <a:solidFill>
                  <a:srgbClr val="9FB0BD"/>
                </a:solidFill>
                <a:latin typeface="Calibri" pitchFamily="34" charset="0"/>
                <a:ea typeface="Calibri" pitchFamily="34" charset="-122"/>
                <a:cs typeface="Calibri" pitchFamily="34" charset="-120"/>
              </a:rPr>
              <a:t>   AI Workforce Strategist  ·  Career Coach  ·  Co-author, The Smart Job Seeker’s Guide to AI</a:t>
            </a:r>
            <a:endParaRPr lang="en-US" sz="1500" dirty="0"/>
          </a:p>
        </p:txBody>
      </p:sp>
      <p:sp>
        <p:nvSpPr>
          <p:cNvPr id="8" name="Text 6"/>
          <p:cNvSpPr txBox="1"/>
          <p:nvPr/>
        </p:nvSpPr>
        <p:spPr>
          <a:xfrm>
            <a:off x="548640" y="5532120"/>
            <a:ext cx="11091672" cy="365760"/>
          </a:xfrm>
          <a:prstGeom prst="rect">
            <a:avLst/>
          </a:prstGeom>
          <a:noFill/>
          <a:ln/>
        </p:spPr>
        <p:txBody>
          <a:bodyPr wrap="square" lIns="0" tIns="0" rIns="0" bIns="0" rtlCol="0" anchor="ctr"/>
          <a:lstStyle/>
          <a:p>
            <a:pPr indent="0" marL="0">
              <a:buNone/>
            </a:pPr>
            <a:r>
              <a:rPr lang="en-US" sz="1300" dirty="0">
                <a:solidFill>
                  <a:srgbClr val="667887"/>
                </a:solidFill>
                <a:latin typeface="Calibri" pitchFamily="34" charset="0"/>
                <a:ea typeface="Calibri" pitchFamily="34" charset="-122"/>
                <a:cs typeface="Calibri" pitchFamily="34" charset="-120"/>
              </a:rPr>
              <a:t>East Brunswick Public Library  ·  Sept 12, 2026  ·  Free tools only, live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9"/>
        </a:solidFill>
      </p:bgPr>
    </p:bg>
    <p:spTree>
      <p:nvGrpSpPr>
        <p:cNvPr id="1" name=""/>
        <p:cNvGrpSpPr/>
        <p:nvPr/>
      </p:nvGrpSpPr>
      <p:grpSpPr>
        <a:xfrm>
          <a:off x="0" y="0"/>
          <a:ext cx="0" cy="0"/>
          <a:chOff x="0" y="0"/>
          <a:chExt cx="0" cy="0"/>
        </a:xfrm>
      </p:grpSpPr>
      <p:sp>
        <p:nvSpPr>
          <p:cNvPr id="2" name="Text 0"/>
          <p:cNvSpPr txBox="1"/>
          <p:nvPr/>
        </p:nvSpPr>
        <p:spPr>
          <a:xfrm>
            <a:off x="548640" y="502920"/>
            <a:ext cx="11091672" cy="731520"/>
          </a:xfrm>
          <a:prstGeom prst="rect">
            <a:avLst/>
          </a:prstGeom>
          <a:noFill/>
          <a:ln/>
        </p:spPr>
        <p:txBody>
          <a:bodyPr wrap="square" lIns="0" tIns="0" rIns="0" bIns="0" rtlCol="0" anchor="ctr"/>
          <a:lstStyle/>
          <a:p>
            <a:pPr indent="0" marL="0">
              <a:buNone/>
            </a:pPr>
            <a:r>
              <a:rPr lang="en-US" sz="3800" b="1" dirty="0">
                <a:solidFill>
                  <a:srgbClr val="0F2436"/>
                </a:solidFill>
                <a:latin typeface="Cambria" pitchFamily="34" charset="0"/>
                <a:ea typeface="Cambria" pitchFamily="34" charset="-122"/>
                <a:cs typeface="Cambria" pitchFamily="34" charset="-120"/>
              </a:rPr>
              <a:t>You hit “Apply.” Then what?</a:t>
            </a:r>
            <a:endParaRPr lang="en-US" sz="3800" dirty="0"/>
          </a:p>
        </p:txBody>
      </p:sp>
      <p:sp>
        <p:nvSpPr>
          <p:cNvPr id="3" name="Text 1"/>
          <p:cNvSpPr txBox="1"/>
          <p:nvPr/>
        </p:nvSpPr>
        <p:spPr>
          <a:xfrm>
            <a:off x="548640" y="1234440"/>
            <a:ext cx="11091672" cy="457200"/>
          </a:xfrm>
          <a:prstGeom prst="rect">
            <a:avLst/>
          </a:prstGeom>
          <a:noFill/>
          <a:ln/>
        </p:spPr>
        <p:txBody>
          <a:bodyPr wrap="square" lIns="0" tIns="0" rIns="0" bIns="0" rtlCol="0" anchor="ctr"/>
          <a:lstStyle/>
          <a:p>
            <a:pPr indent="0" marL="0">
              <a:buNone/>
            </a:pPr>
            <a:r>
              <a:rPr lang="en-US" sz="1700" dirty="0">
                <a:solidFill>
                  <a:srgbClr val="20303C"/>
                </a:solidFill>
                <a:latin typeface="Calibri" pitchFamily="34" charset="0"/>
                <a:ea typeface="Calibri" pitchFamily="34" charset="-122"/>
                <a:cs typeface="Calibri" pitchFamily="34" charset="-120"/>
              </a:rPr>
              <a:t>Three decisions get made about you before a single human reads your name.</a:t>
            </a:r>
            <a:endParaRPr lang="en-US" sz="1700" dirty="0"/>
          </a:p>
        </p:txBody>
      </p:sp>
      <p:sp>
        <p:nvSpPr>
          <p:cNvPr id="4" name="Shape 2"/>
          <p:cNvSpPr/>
          <p:nvPr/>
        </p:nvSpPr>
        <p:spPr>
          <a:xfrm>
            <a:off x="548640" y="2148840"/>
            <a:ext cx="3429000" cy="2377440"/>
          </a:xfrm>
          <a:prstGeom prst="roundRect">
            <a:avLst>
              <a:gd name="adj" fmla="val 3846"/>
            </a:avLst>
          </a:prstGeom>
          <a:solidFill>
            <a:srgbClr val="FFFFFF"/>
          </a:solidFill>
          <a:ln w="12700">
            <a:solidFill>
              <a:srgbClr val="DCE3EA"/>
            </a:solidFill>
            <a:prstDash val="solid"/>
          </a:ln>
          <a:effectLst>
            <a:outerShdw sx="100000" sy="100000" kx="0" ky="0" algn="bl" rotWithShape="0" blurRad="76200" dist="25400" dir="5400000">
              <a:srgbClr val="B8C4CE">
                <a:alpha val="40000"/>
              </a:srgbClr>
            </a:outerShdw>
          </a:effectLst>
        </p:spPr>
      </p:sp>
      <p:sp>
        <p:nvSpPr>
          <p:cNvPr id="5" name="Shape 3"/>
          <p:cNvSpPr/>
          <p:nvPr/>
        </p:nvSpPr>
        <p:spPr>
          <a:xfrm>
            <a:off x="868680" y="2468880"/>
            <a:ext cx="502920" cy="502920"/>
          </a:xfrm>
          <a:prstGeom prst="ellipse">
            <a:avLst/>
          </a:prstGeom>
          <a:solidFill>
            <a:srgbClr val="FFB84D"/>
          </a:solidFill>
          <a:ln/>
        </p:spPr>
      </p:sp>
      <p:sp>
        <p:nvSpPr>
          <p:cNvPr id="6" name="Text 4"/>
          <p:cNvSpPr txBox="1"/>
          <p:nvPr/>
        </p:nvSpPr>
        <p:spPr>
          <a:xfrm>
            <a:off x="868680" y="2468880"/>
            <a:ext cx="502920" cy="50292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1</a:t>
            </a:r>
            <a:endParaRPr lang="en-US" sz="1800" dirty="0"/>
          </a:p>
        </p:txBody>
      </p:sp>
      <p:sp>
        <p:nvSpPr>
          <p:cNvPr id="7" name="Text 5"/>
          <p:cNvSpPr txBox="1"/>
          <p:nvPr/>
        </p:nvSpPr>
        <p:spPr>
          <a:xfrm>
            <a:off x="868680" y="3200400"/>
            <a:ext cx="2788920" cy="640080"/>
          </a:xfrm>
          <a:prstGeom prst="rect">
            <a:avLst/>
          </a:prstGeom>
          <a:noFill/>
          <a:ln/>
        </p:spPr>
        <p:txBody>
          <a:bodyPr wrap="square" lIns="0" tIns="0" rIns="0" bIns="0" rtlCol="0" anchor="ctr"/>
          <a:lstStyle/>
          <a:p>
            <a:pPr indent="0" marL="0">
              <a:buNone/>
            </a:pPr>
            <a:r>
              <a:rPr lang="en-US" sz="2000" b="1" dirty="0">
                <a:solidFill>
                  <a:srgbClr val="0F2436"/>
                </a:solidFill>
                <a:latin typeface="Cambria" pitchFamily="34" charset="0"/>
                <a:ea typeface="Cambria" pitchFamily="34" charset="-122"/>
                <a:cs typeface="Cambria" pitchFamily="34" charset="-120"/>
              </a:rPr>
              <a:t>Your resume</a:t>
            </a:r>
            <a:endParaRPr lang="en-US" sz="2000" dirty="0"/>
          </a:p>
        </p:txBody>
      </p:sp>
      <p:sp>
        <p:nvSpPr>
          <p:cNvPr id="8" name="Text 6"/>
          <p:cNvSpPr txBox="1"/>
          <p:nvPr/>
        </p:nvSpPr>
        <p:spPr>
          <a:xfrm>
            <a:off x="868680" y="3794760"/>
            <a:ext cx="2788920" cy="54864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is parsed by software, not read</a:t>
            </a:r>
            <a:endParaRPr lang="en-US" sz="1400" dirty="0"/>
          </a:p>
        </p:txBody>
      </p:sp>
      <p:sp>
        <p:nvSpPr>
          <p:cNvPr id="9" name="Shape 7"/>
          <p:cNvSpPr/>
          <p:nvPr/>
        </p:nvSpPr>
        <p:spPr>
          <a:xfrm>
            <a:off x="4379976" y="2148840"/>
            <a:ext cx="3429000" cy="2377440"/>
          </a:xfrm>
          <a:prstGeom prst="roundRect">
            <a:avLst>
              <a:gd name="adj" fmla="val 3846"/>
            </a:avLst>
          </a:prstGeom>
          <a:solidFill>
            <a:srgbClr val="FFFFFF"/>
          </a:solidFill>
          <a:ln w="12700">
            <a:solidFill>
              <a:srgbClr val="DCE3EA"/>
            </a:solidFill>
            <a:prstDash val="solid"/>
          </a:ln>
          <a:effectLst>
            <a:outerShdw sx="100000" sy="100000" kx="0" ky="0" algn="bl" rotWithShape="0" blurRad="76200" dist="25400" dir="5400000">
              <a:srgbClr val="B8C4CE">
                <a:alpha val="40000"/>
              </a:srgbClr>
            </a:outerShdw>
          </a:effectLst>
        </p:spPr>
      </p:sp>
      <p:sp>
        <p:nvSpPr>
          <p:cNvPr id="10" name="Shape 8"/>
          <p:cNvSpPr/>
          <p:nvPr/>
        </p:nvSpPr>
        <p:spPr>
          <a:xfrm>
            <a:off x="4700016" y="2468880"/>
            <a:ext cx="502920" cy="502920"/>
          </a:xfrm>
          <a:prstGeom prst="ellipse">
            <a:avLst/>
          </a:prstGeom>
          <a:solidFill>
            <a:srgbClr val="FFB84D"/>
          </a:solidFill>
          <a:ln/>
        </p:spPr>
      </p:sp>
      <p:sp>
        <p:nvSpPr>
          <p:cNvPr id="11" name="Text 9"/>
          <p:cNvSpPr txBox="1"/>
          <p:nvPr/>
        </p:nvSpPr>
        <p:spPr>
          <a:xfrm>
            <a:off x="4700016" y="2468880"/>
            <a:ext cx="502920" cy="50292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2</a:t>
            </a:r>
            <a:endParaRPr lang="en-US" sz="1800" dirty="0"/>
          </a:p>
        </p:txBody>
      </p:sp>
      <p:sp>
        <p:nvSpPr>
          <p:cNvPr id="12" name="Text 10"/>
          <p:cNvSpPr txBox="1"/>
          <p:nvPr/>
        </p:nvSpPr>
        <p:spPr>
          <a:xfrm>
            <a:off x="4700016" y="3200400"/>
            <a:ext cx="2788920" cy="640080"/>
          </a:xfrm>
          <a:prstGeom prst="rect">
            <a:avLst/>
          </a:prstGeom>
          <a:noFill/>
          <a:ln/>
        </p:spPr>
        <p:txBody>
          <a:bodyPr wrap="square" lIns="0" tIns="0" rIns="0" bIns="0" rtlCol="0" anchor="ctr"/>
          <a:lstStyle/>
          <a:p>
            <a:pPr indent="0" marL="0">
              <a:buNone/>
            </a:pPr>
            <a:r>
              <a:rPr lang="en-US" sz="2000" b="1" dirty="0">
                <a:solidFill>
                  <a:srgbClr val="0F2436"/>
                </a:solidFill>
                <a:latin typeface="Cambria" pitchFamily="34" charset="0"/>
                <a:ea typeface="Cambria" pitchFamily="34" charset="-122"/>
                <a:cs typeface="Cambria" pitchFamily="34" charset="-120"/>
              </a:rPr>
              <a:t>An AI ranks you</a:t>
            </a:r>
            <a:endParaRPr lang="en-US" sz="2000" dirty="0"/>
          </a:p>
        </p:txBody>
      </p:sp>
      <p:sp>
        <p:nvSpPr>
          <p:cNvPr id="13" name="Text 11"/>
          <p:cNvSpPr txBox="1"/>
          <p:nvPr/>
        </p:nvSpPr>
        <p:spPr>
          <a:xfrm>
            <a:off x="4700016" y="3794760"/>
            <a:ext cx="2788920" cy="54864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against everyone else in seconds</a:t>
            </a:r>
            <a:endParaRPr lang="en-US" sz="1400" dirty="0"/>
          </a:p>
        </p:txBody>
      </p:sp>
      <p:sp>
        <p:nvSpPr>
          <p:cNvPr id="14" name="Shape 12"/>
          <p:cNvSpPr/>
          <p:nvPr/>
        </p:nvSpPr>
        <p:spPr>
          <a:xfrm>
            <a:off x="8211312" y="2148840"/>
            <a:ext cx="3429000" cy="2377440"/>
          </a:xfrm>
          <a:prstGeom prst="roundRect">
            <a:avLst>
              <a:gd name="adj" fmla="val 3846"/>
            </a:avLst>
          </a:prstGeom>
          <a:solidFill>
            <a:srgbClr val="FFFFFF"/>
          </a:solidFill>
          <a:ln w="12700">
            <a:solidFill>
              <a:srgbClr val="DCE3EA"/>
            </a:solidFill>
            <a:prstDash val="solid"/>
          </a:ln>
          <a:effectLst>
            <a:outerShdw sx="100000" sy="100000" kx="0" ky="0" algn="bl" rotWithShape="0" blurRad="76200" dist="25400" dir="5400000">
              <a:srgbClr val="B8C4CE">
                <a:alpha val="40000"/>
              </a:srgbClr>
            </a:outerShdw>
          </a:effectLst>
        </p:spPr>
      </p:sp>
      <p:sp>
        <p:nvSpPr>
          <p:cNvPr id="15" name="Shape 13"/>
          <p:cNvSpPr/>
          <p:nvPr/>
        </p:nvSpPr>
        <p:spPr>
          <a:xfrm>
            <a:off x="8531352" y="2468880"/>
            <a:ext cx="502920" cy="502920"/>
          </a:xfrm>
          <a:prstGeom prst="ellipse">
            <a:avLst/>
          </a:prstGeom>
          <a:solidFill>
            <a:srgbClr val="FFB84D"/>
          </a:solidFill>
          <a:ln/>
        </p:spPr>
      </p:sp>
      <p:sp>
        <p:nvSpPr>
          <p:cNvPr id="16" name="Text 14"/>
          <p:cNvSpPr txBox="1"/>
          <p:nvPr/>
        </p:nvSpPr>
        <p:spPr>
          <a:xfrm>
            <a:off x="8531352" y="2468880"/>
            <a:ext cx="502920" cy="50292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3</a:t>
            </a:r>
            <a:endParaRPr lang="en-US" sz="1800" dirty="0"/>
          </a:p>
        </p:txBody>
      </p:sp>
      <p:sp>
        <p:nvSpPr>
          <p:cNvPr id="17" name="Text 15"/>
          <p:cNvSpPr txBox="1"/>
          <p:nvPr/>
        </p:nvSpPr>
        <p:spPr>
          <a:xfrm>
            <a:off x="8531352" y="3200400"/>
            <a:ext cx="2788920" cy="640080"/>
          </a:xfrm>
          <a:prstGeom prst="rect">
            <a:avLst/>
          </a:prstGeom>
          <a:noFill/>
          <a:ln/>
        </p:spPr>
        <p:txBody>
          <a:bodyPr wrap="square" lIns="0" tIns="0" rIns="0" bIns="0" rtlCol="0" anchor="ctr"/>
          <a:lstStyle/>
          <a:p>
            <a:pPr indent="0" marL="0">
              <a:buNone/>
            </a:pPr>
            <a:r>
              <a:rPr lang="en-US" sz="2000" b="1" dirty="0">
                <a:solidFill>
                  <a:srgbClr val="0F2436"/>
                </a:solidFill>
                <a:latin typeface="Cambria" pitchFamily="34" charset="0"/>
                <a:ea typeface="Cambria" pitchFamily="34" charset="-122"/>
                <a:cs typeface="Cambria" pitchFamily="34" charset="-120"/>
              </a:rPr>
              <a:t>Most applicants</a:t>
            </a:r>
            <a:endParaRPr lang="en-US" sz="2000" dirty="0"/>
          </a:p>
        </p:txBody>
      </p:sp>
      <p:sp>
        <p:nvSpPr>
          <p:cNvPr id="18" name="Text 16"/>
          <p:cNvSpPr txBox="1"/>
          <p:nvPr/>
        </p:nvSpPr>
        <p:spPr>
          <a:xfrm>
            <a:off x="8531352" y="3794760"/>
            <a:ext cx="2788920" cy="54864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are filtered out before a human looks</a:t>
            </a:r>
            <a:endParaRPr lang="en-US" sz="1400" dirty="0"/>
          </a:p>
        </p:txBody>
      </p:sp>
      <p:sp>
        <p:nvSpPr>
          <p:cNvPr id="19" name="Text 17"/>
          <p:cNvSpPr txBox="1"/>
          <p:nvPr/>
        </p:nvSpPr>
        <p:spPr>
          <a:xfrm>
            <a:off x="548640" y="4892040"/>
            <a:ext cx="11091672" cy="457200"/>
          </a:xfrm>
          <a:prstGeom prst="rect">
            <a:avLst/>
          </a:prstGeom>
          <a:noFill/>
          <a:ln/>
        </p:spPr>
        <p:txBody>
          <a:bodyPr wrap="square" lIns="0" tIns="0" rIns="0" bIns="0" rtlCol="0" anchor="ctr"/>
          <a:lstStyle/>
          <a:p>
            <a:pPr indent="0" marL="0">
              <a:buNone/>
            </a:pPr>
            <a:r>
              <a:rPr lang="en-US" sz="1600" b="1" i="1" dirty="0">
                <a:solidFill>
                  <a:srgbClr val="B9791A"/>
                </a:solidFill>
                <a:latin typeface="Calibri" pitchFamily="34" charset="0"/>
                <a:ea typeface="Calibri" pitchFamily="34" charset="-122"/>
                <a:cs typeface="Calibri" pitchFamily="34" charset="-120"/>
              </a:rPr>
              <a:t>Today you watch that machine work on a real resume, and then we beat it, live.</a:t>
            </a:r>
            <a:endParaRPr lang="en-US" sz="1600" dirty="0"/>
          </a:p>
        </p:txBody>
      </p:sp>
      <p:sp>
        <p:nvSpPr>
          <p:cNvPr id="20" name="Text 18"/>
          <p:cNvSpPr txBox="1"/>
          <p:nvPr/>
        </p:nvSpPr>
        <p:spPr>
          <a:xfrm>
            <a:off x="548640" y="6473952"/>
            <a:ext cx="11091672" cy="274320"/>
          </a:xfrm>
          <a:prstGeom prst="rect">
            <a:avLst/>
          </a:prstGeom>
          <a:noFill/>
          <a:ln/>
        </p:spPr>
        <p:txBody>
          <a:bodyPr wrap="square" lIns="0" tIns="0" rIns="0" bIns="0" rtlCol="0" anchor="ctr"/>
          <a:lstStyle/>
          <a:p>
            <a:pPr algn="l" indent="0" marL="0">
              <a:buNone/>
            </a:pPr>
            <a:r>
              <a:rPr lang="en-US" sz="900" dirty="0">
                <a:solidFill>
                  <a:srgbClr val="667887"/>
                </a:solidFill>
                <a:latin typeface="Calibri" pitchFamily="34" charset="0"/>
                <a:ea typeface="Calibri" pitchFamily="34" charset="-122"/>
                <a:cs typeface="Calibri" pitchFamily="34" charset="-120"/>
              </a:rPr>
              <a:t>Sam Velu  |  AI in the Job Search  |  The Breakfast Club NJ  |  Sept 12, 2026</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6F9"/>
        </a:solidFill>
      </p:bgPr>
    </p:bg>
    <p:spTree>
      <p:nvGrpSpPr>
        <p:cNvPr id="1" name=""/>
        <p:cNvGrpSpPr/>
        <p:nvPr/>
      </p:nvGrpSpPr>
      <p:grpSpPr>
        <a:xfrm>
          <a:off x="0" y="0"/>
          <a:ext cx="0" cy="0"/>
          <a:chOff x="0" y="0"/>
          <a:chExt cx="0" cy="0"/>
        </a:xfrm>
      </p:grpSpPr>
      <p:sp>
        <p:nvSpPr>
          <p:cNvPr id="2" name="Text 0"/>
          <p:cNvSpPr txBox="1"/>
          <p:nvPr/>
        </p:nvSpPr>
        <p:spPr>
          <a:xfrm>
            <a:off x="548640" y="457200"/>
            <a:ext cx="7315200" cy="640080"/>
          </a:xfrm>
          <a:prstGeom prst="rect">
            <a:avLst/>
          </a:prstGeom>
          <a:noFill/>
          <a:ln/>
        </p:spPr>
        <p:txBody>
          <a:bodyPr wrap="square" lIns="0" tIns="0" rIns="0" bIns="0" rtlCol="0" anchor="ctr"/>
          <a:lstStyle/>
          <a:p>
            <a:pPr indent="0" marL="0">
              <a:buNone/>
            </a:pPr>
            <a:r>
              <a:rPr lang="en-US" sz="3800" b="1" dirty="0">
                <a:solidFill>
                  <a:srgbClr val="0F2436"/>
                </a:solidFill>
                <a:latin typeface="Cambria" pitchFamily="34" charset="0"/>
                <a:ea typeface="Cambria" pitchFamily="34" charset="-122"/>
                <a:cs typeface="Cambria" pitchFamily="34" charset="-120"/>
              </a:rPr>
              <a:t>The Four Gates</a:t>
            </a:r>
            <a:endParaRPr lang="en-US" sz="3800" dirty="0"/>
          </a:p>
        </p:txBody>
      </p:sp>
      <p:sp>
        <p:nvSpPr>
          <p:cNvPr id="3" name="Text 1"/>
          <p:cNvSpPr txBox="1"/>
          <p:nvPr/>
        </p:nvSpPr>
        <p:spPr>
          <a:xfrm>
            <a:off x="548640" y="1143000"/>
            <a:ext cx="11091672" cy="457200"/>
          </a:xfrm>
          <a:prstGeom prst="rect">
            <a:avLst/>
          </a:prstGeom>
          <a:noFill/>
          <a:ln/>
        </p:spPr>
        <p:txBody>
          <a:bodyPr wrap="square" lIns="0" tIns="0" rIns="0" bIns="0" rtlCol="0" anchor="ctr"/>
          <a:lstStyle/>
          <a:p>
            <a:pPr indent="0" marL="0">
              <a:buNone/>
            </a:pPr>
            <a:r>
              <a:rPr lang="en-US" sz="1600" dirty="0">
                <a:solidFill>
                  <a:srgbClr val="20303C"/>
                </a:solidFill>
                <a:latin typeface="Calibri" pitchFamily="34" charset="0"/>
                <a:ea typeface="Calibri" pitchFamily="34" charset="-122"/>
                <a:cs typeface="Calibri" pitchFamily="34" charset="-120"/>
              </a:rPr>
              <a:t>Your application passes through four checkpoints. Miss one and you never reach the next.</a:t>
            </a:r>
            <a:endParaRPr lang="en-US" sz="1600" dirty="0"/>
          </a:p>
        </p:txBody>
      </p:sp>
      <p:sp>
        <p:nvSpPr>
          <p:cNvPr id="4" name="Shape 2"/>
          <p:cNvSpPr/>
          <p:nvPr/>
        </p:nvSpPr>
        <p:spPr>
          <a:xfrm>
            <a:off x="548640" y="1965960"/>
            <a:ext cx="2606040" cy="3017520"/>
          </a:xfrm>
          <a:prstGeom prst="roundRect">
            <a:avLst>
              <a:gd name="adj" fmla="val 3158"/>
            </a:avLst>
          </a:prstGeom>
          <a:solidFill>
            <a:srgbClr val="FFFFFF"/>
          </a:solidFill>
          <a:ln w="12700">
            <a:solidFill>
              <a:srgbClr val="DCE3EA"/>
            </a:solidFill>
            <a:prstDash val="solid"/>
          </a:ln>
        </p:spPr>
      </p:sp>
      <p:sp>
        <p:nvSpPr>
          <p:cNvPr id="5" name="Shape 3"/>
          <p:cNvSpPr/>
          <p:nvPr/>
        </p:nvSpPr>
        <p:spPr>
          <a:xfrm>
            <a:off x="822960" y="2240280"/>
            <a:ext cx="457200" cy="457200"/>
          </a:xfrm>
          <a:prstGeom prst="ellipse">
            <a:avLst/>
          </a:prstGeom>
          <a:solidFill>
            <a:srgbClr val="FFB84D"/>
          </a:solidFill>
          <a:ln/>
        </p:spPr>
      </p:sp>
      <p:sp>
        <p:nvSpPr>
          <p:cNvPr id="6" name="Text 4"/>
          <p:cNvSpPr txBox="1"/>
          <p:nvPr/>
        </p:nvSpPr>
        <p:spPr>
          <a:xfrm>
            <a:off x="822960" y="2240280"/>
            <a:ext cx="457200" cy="45720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1</a:t>
            </a:r>
            <a:endParaRPr lang="en-US" sz="1800" dirty="0"/>
          </a:p>
        </p:txBody>
      </p:sp>
      <p:sp>
        <p:nvSpPr>
          <p:cNvPr id="7" name="Text 5"/>
          <p:cNvSpPr txBox="1"/>
          <p:nvPr/>
        </p:nvSpPr>
        <p:spPr>
          <a:xfrm>
            <a:off x="1417320" y="2240280"/>
            <a:ext cx="1600200" cy="457200"/>
          </a:xfrm>
          <a:prstGeom prst="rect">
            <a:avLst/>
          </a:prstGeom>
          <a:noFill/>
          <a:ln/>
        </p:spPr>
        <p:txBody>
          <a:bodyPr wrap="square" lIns="0" tIns="0" rIns="0" bIns="0" rtlCol="0" anchor="ctr"/>
          <a:lstStyle/>
          <a:p>
            <a:pPr indent="0" marL="0">
              <a:buNone/>
            </a:pPr>
            <a:r>
              <a:rPr lang="en-US" sz="1200" b="1" spc="200" kern="0" dirty="0">
                <a:solidFill>
                  <a:srgbClr val="B9791A"/>
                </a:solidFill>
                <a:latin typeface="Calibri" pitchFamily="34" charset="0"/>
                <a:ea typeface="Calibri" pitchFamily="34" charset="-122"/>
                <a:cs typeface="Calibri" pitchFamily="34" charset="-120"/>
              </a:rPr>
              <a:t>Gate 1</a:t>
            </a:r>
            <a:endParaRPr lang="en-US" sz="1200" dirty="0"/>
          </a:p>
        </p:txBody>
      </p:sp>
      <p:sp>
        <p:nvSpPr>
          <p:cNvPr id="8" name="Text 6"/>
          <p:cNvSpPr txBox="1"/>
          <p:nvPr/>
        </p:nvSpPr>
        <p:spPr>
          <a:xfrm>
            <a:off x="822960" y="2880360"/>
            <a:ext cx="2057400" cy="822960"/>
          </a:xfrm>
          <a:prstGeom prst="rect">
            <a:avLst/>
          </a:prstGeom>
          <a:noFill/>
          <a:ln/>
        </p:spPr>
        <p:txBody>
          <a:bodyPr wrap="square" lIns="0" tIns="0" rIns="0" bIns="0" rtlCol="0" anchor="ctr"/>
          <a:lstStyle/>
          <a:p>
            <a:pPr indent="0" marL="0">
              <a:buNone/>
            </a:pPr>
            <a:r>
              <a:rPr lang="en-US" sz="1900" b="1" dirty="0">
                <a:solidFill>
                  <a:srgbClr val="0F2436"/>
                </a:solidFill>
                <a:latin typeface="Cambria" pitchFamily="34" charset="0"/>
                <a:ea typeface="Cambria" pitchFamily="34" charset="-122"/>
                <a:cs typeface="Cambria" pitchFamily="34" charset="-120"/>
              </a:rPr>
              <a:t>ATS Parser</a:t>
            </a:r>
            <a:endParaRPr lang="en-US" sz="1900" dirty="0"/>
          </a:p>
        </p:txBody>
      </p:sp>
      <p:sp>
        <p:nvSpPr>
          <p:cNvPr id="9" name="Text 7"/>
          <p:cNvSpPr txBox="1"/>
          <p:nvPr/>
        </p:nvSpPr>
        <p:spPr>
          <a:xfrm>
            <a:off x="822960" y="3703320"/>
            <a:ext cx="2057400" cy="1143000"/>
          </a:xfrm>
          <a:prstGeom prst="rect">
            <a:avLst/>
          </a:prstGeom>
          <a:noFill/>
          <a:ln/>
        </p:spPr>
        <p:txBody>
          <a:bodyPr wrap="square" lIns="0" tIns="0" rIns="0" bIns="0" rtlCol="0" anchor="ctr"/>
          <a:lstStyle/>
          <a:p>
            <a:pPr indent="0" marL="0">
              <a:buNone/>
            </a:pPr>
            <a:r>
              <a:rPr lang="en-US" sz="1300" dirty="0">
                <a:solidFill>
                  <a:srgbClr val="20303C"/>
                </a:solidFill>
                <a:latin typeface="Calibri" pitchFamily="34" charset="0"/>
                <a:ea typeface="Calibri" pitchFamily="34" charset="-122"/>
                <a:cs typeface="Calibri" pitchFamily="34" charset="-120"/>
              </a:rPr>
              <a:t>Can the software even read your resume? Bad format = invisible.</a:t>
            </a:r>
            <a:endParaRPr lang="en-US" sz="1300" dirty="0"/>
          </a:p>
        </p:txBody>
      </p:sp>
      <p:sp>
        <p:nvSpPr>
          <p:cNvPr id="10" name="Text 8"/>
          <p:cNvSpPr txBox="1"/>
          <p:nvPr/>
        </p:nvSpPr>
        <p:spPr>
          <a:xfrm>
            <a:off x="3101340" y="3108960"/>
            <a:ext cx="329184" cy="457200"/>
          </a:xfrm>
          <a:prstGeom prst="rect">
            <a:avLst/>
          </a:prstGeom>
          <a:noFill/>
          <a:ln/>
        </p:spPr>
        <p:txBody>
          <a:bodyPr wrap="square" lIns="0" tIns="0" rIns="0" bIns="0" rtlCol="0" anchor="ctr"/>
          <a:lstStyle/>
          <a:p>
            <a:pPr algn="ctr" indent="0" marL="0">
              <a:buNone/>
            </a:pPr>
            <a:r>
              <a:rPr lang="en-US" sz="2400" b="1" dirty="0">
                <a:solidFill>
                  <a:srgbClr val="FFB84D"/>
                </a:solidFill>
                <a:latin typeface="Calibri" pitchFamily="34" charset="0"/>
                <a:ea typeface="Calibri" pitchFamily="34" charset="-122"/>
                <a:cs typeface="Calibri" pitchFamily="34" charset="-120"/>
              </a:rPr>
              <a:t>→</a:t>
            </a:r>
            <a:endParaRPr lang="en-US" sz="2400" dirty="0"/>
          </a:p>
        </p:txBody>
      </p:sp>
      <p:sp>
        <p:nvSpPr>
          <p:cNvPr id="11" name="Shape 9"/>
          <p:cNvSpPr/>
          <p:nvPr/>
        </p:nvSpPr>
        <p:spPr>
          <a:xfrm>
            <a:off x="3377184" y="1965960"/>
            <a:ext cx="2606040" cy="3017520"/>
          </a:xfrm>
          <a:prstGeom prst="roundRect">
            <a:avLst>
              <a:gd name="adj" fmla="val 3158"/>
            </a:avLst>
          </a:prstGeom>
          <a:solidFill>
            <a:srgbClr val="FFFFFF"/>
          </a:solidFill>
          <a:ln w="12700">
            <a:solidFill>
              <a:srgbClr val="DCE3EA"/>
            </a:solidFill>
            <a:prstDash val="solid"/>
          </a:ln>
        </p:spPr>
      </p:sp>
      <p:sp>
        <p:nvSpPr>
          <p:cNvPr id="12" name="Shape 10"/>
          <p:cNvSpPr/>
          <p:nvPr/>
        </p:nvSpPr>
        <p:spPr>
          <a:xfrm>
            <a:off x="3651504" y="2240280"/>
            <a:ext cx="457200" cy="457200"/>
          </a:xfrm>
          <a:prstGeom prst="ellipse">
            <a:avLst/>
          </a:prstGeom>
          <a:solidFill>
            <a:srgbClr val="FFB84D"/>
          </a:solidFill>
          <a:ln/>
        </p:spPr>
      </p:sp>
      <p:sp>
        <p:nvSpPr>
          <p:cNvPr id="13" name="Text 11"/>
          <p:cNvSpPr txBox="1"/>
          <p:nvPr/>
        </p:nvSpPr>
        <p:spPr>
          <a:xfrm>
            <a:off x="3651504" y="2240280"/>
            <a:ext cx="457200" cy="45720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2</a:t>
            </a:r>
            <a:endParaRPr lang="en-US" sz="1800" dirty="0"/>
          </a:p>
        </p:txBody>
      </p:sp>
      <p:sp>
        <p:nvSpPr>
          <p:cNvPr id="14" name="Text 12"/>
          <p:cNvSpPr txBox="1"/>
          <p:nvPr/>
        </p:nvSpPr>
        <p:spPr>
          <a:xfrm>
            <a:off x="4245864" y="2240280"/>
            <a:ext cx="1600200" cy="457200"/>
          </a:xfrm>
          <a:prstGeom prst="rect">
            <a:avLst/>
          </a:prstGeom>
          <a:noFill/>
          <a:ln/>
        </p:spPr>
        <p:txBody>
          <a:bodyPr wrap="square" lIns="0" tIns="0" rIns="0" bIns="0" rtlCol="0" anchor="ctr"/>
          <a:lstStyle/>
          <a:p>
            <a:pPr indent="0" marL="0">
              <a:buNone/>
            </a:pPr>
            <a:r>
              <a:rPr lang="en-US" sz="1200" b="1" spc="200" kern="0" dirty="0">
                <a:solidFill>
                  <a:srgbClr val="B9791A"/>
                </a:solidFill>
                <a:latin typeface="Calibri" pitchFamily="34" charset="0"/>
                <a:ea typeface="Calibri" pitchFamily="34" charset="-122"/>
                <a:cs typeface="Calibri" pitchFamily="34" charset="-120"/>
              </a:rPr>
              <a:t>Gate 2</a:t>
            </a:r>
            <a:endParaRPr lang="en-US" sz="1200" dirty="0"/>
          </a:p>
        </p:txBody>
      </p:sp>
      <p:sp>
        <p:nvSpPr>
          <p:cNvPr id="15" name="Text 13"/>
          <p:cNvSpPr txBox="1"/>
          <p:nvPr/>
        </p:nvSpPr>
        <p:spPr>
          <a:xfrm>
            <a:off x="3651504" y="2880360"/>
            <a:ext cx="2057400" cy="822960"/>
          </a:xfrm>
          <a:prstGeom prst="rect">
            <a:avLst/>
          </a:prstGeom>
          <a:noFill/>
          <a:ln/>
        </p:spPr>
        <p:txBody>
          <a:bodyPr wrap="square" lIns="0" tIns="0" rIns="0" bIns="0" rtlCol="0" anchor="ctr"/>
          <a:lstStyle/>
          <a:p>
            <a:pPr indent="0" marL="0">
              <a:buNone/>
            </a:pPr>
            <a:r>
              <a:rPr lang="en-US" sz="1900" b="1" dirty="0">
                <a:solidFill>
                  <a:srgbClr val="0F2436"/>
                </a:solidFill>
                <a:latin typeface="Cambria" pitchFamily="34" charset="0"/>
                <a:ea typeface="Cambria" pitchFamily="34" charset="-122"/>
                <a:cs typeface="Cambria" pitchFamily="34" charset="-120"/>
              </a:rPr>
              <a:t>AI Screener</a:t>
            </a:r>
            <a:endParaRPr lang="en-US" sz="1900" dirty="0"/>
          </a:p>
        </p:txBody>
      </p:sp>
      <p:sp>
        <p:nvSpPr>
          <p:cNvPr id="16" name="Text 14"/>
          <p:cNvSpPr txBox="1"/>
          <p:nvPr/>
        </p:nvSpPr>
        <p:spPr>
          <a:xfrm>
            <a:off x="3651504" y="3703320"/>
            <a:ext cx="2057400" cy="1143000"/>
          </a:xfrm>
          <a:prstGeom prst="rect">
            <a:avLst/>
          </a:prstGeom>
          <a:noFill/>
          <a:ln/>
        </p:spPr>
        <p:txBody>
          <a:bodyPr wrap="square" lIns="0" tIns="0" rIns="0" bIns="0" rtlCol="0" anchor="ctr"/>
          <a:lstStyle/>
          <a:p>
            <a:pPr indent="0" marL="0">
              <a:buNone/>
            </a:pPr>
            <a:r>
              <a:rPr lang="en-US" sz="1300" dirty="0">
                <a:solidFill>
                  <a:srgbClr val="20303C"/>
                </a:solidFill>
                <a:latin typeface="Calibri" pitchFamily="34" charset="0"/>
                <a:ea typeface="Calibri" pitchFamily="34" charset="-122"/>
                <a:cs typeface="Calibri" pitchFamily="34" charset="-120"/>
              </a:rPr>
              <a:t>An algorithm scores and ranks you against the whole pile.</a:t>
            </a:r>
            <a:endParaRPr lang="en-US" sz="1300" dirty="0"/>
          </a:p>
        </p:txBody>
      </p:sp>
      <p:sp>
        <p:nvSpPr>
          <p:cNvPr id="17" name="Text 15"/>
          <p:cNvSpPr txBox="1"/>
          <p:nvPr/>
        </p:nvSpPr>
        <p:spPr>
          <a:xfrm>
            <a:off x="5929884" y="3108960"/>
            <a:ext cx="329184" cy="457200"/>
          </a:xfrm>
          <a:prstGeom prst="rect">
            <a:avLst/>
          </a:prstGeom>
          <a:noFill/>
          <a:ln/>
        </p:spPr>
        <p:txBody>
          <a:bodyPr wrap="square" lIns="0" tIns="0" rIns="0" bIns="0" rtlCol="0" anchor="ctr"/>
          <a:lstStyle/>
          <a:p>
            <a:pPr algn="ctr" indent="0" marL="0">
              <a:buNone/>
            </a:pPr>
            <a:r>
              <a:rPr lang="en-US" sz="2400" b="1" dirty="0">
                <a:solidFill>
                  <a:srgbClr val="FFB84D"/>
                </a:solidFill>
                <a:latin typeface="Calibri" pitchFamily="34" charset="0"/>
                <a:ea typeface="Calibri" pitchFamily="34" charset="-122"/>
                <a:cs typeface="Calibri" pitchFamily="34" charset="-120"/>
              </a:rPr>
              <a:t>→</a:t>
            </a:r>
            <a:endParaRPr lang="en-US" sz="2400" dirty="0"/>
          </a:p>
        </p:txBody>
      </p:sp>
      <p:sp>
        <p:nvSpPr>
          <p:cNvPr id="18" name="Shape 16"/>
          <p:cNvSpPr/>
          <p:nvPr/>
        </p:nvSpPr>
        <p:spPr>
          <a:xfrm>
            <a:off x="6205728" y="1965960"/>
            <a:ext cx="2606040" cy="3017520"/>
          </a:xfrm>
          <a:prstGeom prst="roundRect">
            <a:avLst>
              <a:gd name="adj" fmla="val 3158"/>
            </a:avLst>
          </a:prstGeom>
          <a:solidFill>
            <a:srgbClr val="FFFFFF"/>
          </a:solidFill>
          <a:ln w="12700">
            <a:solidFill>
              <a:srgbClr val="DCE3EA"/>
            </a:solidFill>
            <a:prstDash val="solid"/>
          </a:ln>
        </p:spPr>
      </p:sp>
      <p:sp>
        <p:nvSpPr>
          <p:cNvPr id="19" name="Shape 17"/>
          <p:cNvSpPr/>
          <p:nvPr/>
        </p:nvSpPr>
        <p:spPr>
          <a:xfrm>
            <a:off x="6480048" y="2240280"/>
            <a:ext cx="457200" cy="457200"/>
          </a:xfrm>
          <a:prstGeom prst="ellipse">
            <a:avLst/>
          </a:prstGeom>
          <a:solidFill>
            <a:srgbClr val="FFB84D"/>
          </a:solidFill>
          <a:ln/>
        </p:spPr>
      </p:sp>
      <p:sp>
        <p:nvSpPr>
          <p:cNvPr id="20" name="Text 18"/>
          <p:cNvSpPr txBox="1"/>
          <p:nvPr/>
        </p:nvSpPr>
        <p:spPr>
          <a:xfrm>
            <a:off x="6480048" y="2240280"/>
            <a:ext cx="457200" cy="45720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3</a:t>
            </a:r>
            <a:endParaRPr lang="en-US" sz="1800" dirty="0"/>
          </a:p>
        </p:txBody>
      </p:sp>
      <p:sp>
        <p:nvSpPr>
          <p:cNvPr id="21" name="Text 19"/>
          <p:cNvSpPr txBox="1"/>
          <p:nvPr/>
        </p:nvSpPr>
        <p:spPr>
          <a:xfrm>
            <a:off x="7074408" y="2240280"/>
            <a:ext cx="1600200" cy="457200"/>
          </a:xfrm>
          <a:prstGeom prst="rect">
            <a:avLst/>
          </a:prstGeom>
          <a:noFill/>
          <a:ln/>
        </p:spPr>
        <p:txBody>
          <a:bodyPr wrap="square" lIns="0" tIns="0" rIns="0" bIns="0" rtlCol="0" anchor="ctr"/>
          <a:lstStyle/>
          <a:p>
            <a:pPr indent="0" marL="0">
              <a:buNone/>
            </a:pPr>
            <a:r>
              <a:rPr lang="en-US" sz="1200" b="1" spc="200" kern="0" dirty="0">
                <a:solidFill>
                  <a:srgbClr val="B9791A"/>
                </a:solidFill>
                <a:latin typeface="Calibri" pitchFamily="34" charset="0"/>
                <a:ea typeface="Calibri" pitchFamily="34" charset="-122"/>
                <a:cs typeface="Calibri" pitchFamily="34" charset="-120"/>
              </a:rPr>
              <a:t>Gate 3</a:t>
            </a:r>
            <a:endParaRPr lang="en-US" sz="1200" dirty="0"/>
          </a:p>
        </p:txBody>
      </p:sp>
      <p:sp>
        <p:nvSpPr>
          <p:cNvPr id="22" name="Text 20"/>
          <p:cNvSpPr txBox="1"/>
          <p:nvPr/>
        </p:nvSpPr>
        <p:spPr>
          <a:xfrm>
            <a:off x="6480048" y="2880360"/>
            <a:ext cx="2057400" cy="822960"/>
          </a:xfrm>
          <a:prstGeom prst="rect">
            <a:avLst/>
          </a:prstGeom>
          <a:noFill/>
          <a:ln/>
        </p:spPr>
        <p:txBody>
          <a:bodyPr wrap="square" lIns="0" tIns="0" rIns="0" bIns="0" rtlCol="0" anchor="ctr"/>
          <a:lstStyle/>
          <a:p>
            <a:pPr indent="0" marL="0">
              <a:buNone/>
            </a:pPr>
            <a:r>
              <a:rPr lang="en-US" sz="1900" b="1" dirty="0">
                <a:solidFill>
                  <a:srgbClr val="0F2436"/>
                </a:solidFill>
                <a:latin typeface="Cambria" pitchFamily="34" charset="0"/>
                <a:ea typeface="Cambria" pitchFamily="34" charset="-122"/>
                <a:cs typeface="Cambria" pitchFamily="34" charset="-120"/>
              </a:rPr>
              <a:t>AI Voice Interview</a:t>
            </a:r>
            <a:endParaRPr lang="en-US" sz="1900" dirty="0"/>
          </a:p>
        </p:txBody>
      </p:sp>
      <p:sp>
        <p:nvSpPr>
          <p:cNvPr id="23" name="Text 21"/>
          <p:cNvSpPr txBox="1"/>
          <p:nvPr/>
        </p:nvSpPr>
        <p:spPr>
          <a:xfrm>
            <a:off x="6480048" y="3703320"/>
            <a:ext cx="2057400" cy="1143000"/>
          </a:xfrm>
          <a:prstGeom prst="rect">
            <a:avLst/>
          </a:prstGeom>
          <a:noFill/>
          <a:ln/>
        </p:spPr>
        <p:txBody>
          <a:bodyPr wrap="square" lIns="0" tIns="0" rIns="0" bIns="0" rtlCol="0" anchor="ctr"/>
          <a:lstStyle/>
          <a:p>
            <a:pPr indent="0" marL="0">
              <a:buNone/>
            </a:pPr>
            <a:r>
              <a:rPr lang="en-US" sz="1300" dirty="0">
                <a:solidFill>
                  <a:srgbClr val="20303C"/>
                </a:solidFill>
                <a:latin typeface="Calibri" pitchFamily="34" charset="0"/>
                <a:ea typeface="Calibri" pitchFamily="34" charset="-122"/>
                <a:cs typeface="Calibri" pitchFamily="34" charset="-120"/>
              </a:rPr>
              <a:t>Increasingly, the first “interview” is a bot. It probes and rates you.</a:t>
            </a:r>
            <a:endParaRPr lang="en-US" sz="1300" dirty="0"/>
          </a:p>
        </p:txBody>
      </p:sp>
      <p:sp>
        <p:nvSpPr>
          <p:cNvPr id="24" name="Text 22"/>
          <p:cNvSpPr txBox="1"/>
          <p:nvPr/>
        </p:nvSpPr>
        <p:spPr>
          <a:xfrm>
            <a:off x="8758428" y="3108960"/>
            <a:ext cx="329184" cy="457200"/>
          </a:xfrm>
          <a:prstGeom prst="rect">
            <a:avLst/>
          </a:prstGeom>
          <a:noFill/>
          <a:ln/>
        </p:spPr>
        <p:txBody>
          <a:bodyPr wrap="square" lIns="0" tIns="0" rIns="0" bIns="0" rtlCol="0" anchor="ctr"/>
          <a:lstStyle/>
          <a:p>
            <a:pPr algn="ctr" indent="0" marL="0">
              <a:buNone/>
            </a:pPr>
            <a:r>
              <a:rPr lang="en-US" sz="2400" b="1" dirty="0">
                <a:solidFill>
                  <a:srgbClr val="FFB84D"/>
                </a:solidFill>
                <a:latin typeface="Calibri" pitchFamily="34" charset="0"/>
                <a:ea typeface="Calibri" pitchFamily="34" charset="-122"/>
                <a:cs typeface="Calibri" pitchFamily="34" charset="-120"/>
              </a:rPr>
              <a:t>→</a:t>
            </a:r>
            <a:endParaRPr lang="en-US" sz="2400" dirty="0"/>
          </a:p>
        </p:txBody>
      </p:sp>
      <p:sp>
        <p:nvSpPr>
          <p:cNvPr id="25" name="Shape 23"/>
          <p:cNvSpPr/>
          <p:nvPr/>
        </p:nvSpPr>
        <p:spPr>
          <a:xfrm>
            <a:off x="9034272" y="1965960"/>
            <a:ext cx="2606040" cy="3017520"/>
          </a:xfrm>
          <a:prstGeom prst="roundRect">
            <a:avLst>
              <a:gd name="adj" fmla="val 3158"/>
            </a:avLst>
          </a:prstGeom>
          <a:solidFill>
            <a:srgbClr val="0F2436"/>
          </a:solidFill>
          <a:ln w="12700">
            <a:solidFill>
              <a:srgbClr val="0F2436"/>
            </a:solidFill>
            <a:prstDash val="solid"/>
          </a:ln>
        </p:spPr>
      </p:sp>
      <p:sp>
        <p:nvSpPr>
          <p:cNvPr id="26" name="Shape 24"/>
          <p:cNvSpPr/>
          <p:nvPr/>
        </p:nvSpPr>
        <p:spPr>
          <a:xfrm>
            <a:off x="9308592" y="2240280"/>
            <a:ext cx="457200" cy="457200"/>
          </a:xfrm>
          <a:prstGeom prst="ellipse">
            <a:avLst/>
          </a:prstGeom>
          <a:solidFill>
            <a:srgbClr val="FFB84D"/>
          </a:solidFill>
          <a:ln/>
        </p:spPr>
      </p:sp>
      <p:sp>
        <p:nvSpPr>
          <p:cNvPr id="27" name="Text 25"/>
          <p:cNvSpPr txBox="1"/>
          <p:nvPr/>
        </p:nvSpPr>
        <p:spPr>
          <a:xfrm>
            <a:off x="9308592" y="2240280"/>
            <a:ext cx="457200" cy="45720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4</a:t>
            </a:r>
            <a:endParaRPr lang="en-US" sz="1800" dirty="0"/>
          </a:p>
        </p:txBody>
      </p:sp>
      <p:sp>
        <p:nvSpPr>
          <p:cNvPr id="28" name="Text 26"/>
          <p:cNvSpPr txBox="1"/>
          <p:nvPr/>
        </p:nvSpPr>
        <p:spPr>
          <a:xfrm>
            <a:off x="9902952" y="2240280"/>
            <a:ext cx="1600200" cy="457200"/>
          </a:xfrm>
          <a:prstGeom prst="rect">
            <a:avLst/>
          </a:prstGeom>
          <a:noFill/>
          <a:ln/>
        </p:spPr>
        <p:txBody>
          <a:bodyPr wrap="square" lIns="0" tIns="0" rIns="0" bIns="0" rtlCol="0" anchor="ctr"/>
          <a:lstStyle/>
          <a:p>
            <a:pPr indent="0" marL="0">
              <a:buNone/>
            </a:pPr>
            <a:r>
              <a:rPr lang="en-US" sz="1200" b="1" spc="200" kern="0" dirty="0">
                <a:solidFill>
                  <a:srgbClr val="FFB84D"/>
                </a:solidFill>
                <a:latin typeface="Calibri" pitchFamily="34" charset="0"/>
                <a:ea typeface="Calibri" pitchFamily="34" charset="-122"/>
                <a:cs typeface="Calibri" pitchFamily="34" charset="-120"/>
              </a:rPr>
              <a:t>Gate 4</a:t>
            </a:r>
            <a:endParaRPr lang="en-US" sz="1200" dirty="0"/>
          </a:p>
        </p:txBody>
      </p:sp>
      <p:sp>
        <p:nvSpPr>
          <p:cNvPr id="29" name="Text 27"/>
          <p:cNvSpPr txBox="1"/>
          <p:nvPr/>
        </p:nvSpPr>
        <p:spPr>
          <a:xfrm>
            <a:off x="9308592" y="2880360"/>
            <a:ext cx="2057400" cy="8229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The Human</a:t>
            </a:r>
            <a:endParaRPr lang="en-US" sz="1900" dirty="0"/>
          </a:p>
        </p:txBody>
      </p:sp>
      <p:sp>
        <p:nvSpPr>
          <p:cNvPr id="30" name="Text 28"/>
          <p:cNvSpPr txBox="1"/>
          <p:nvPr/>
        </p:nvSpPr>
        <p:spPr>
          <a:xfrm>
            <a:off x="9308592" y="3703320"/>
            <a:ext cx="2057400" cy="1143000"/>
          </a:xfrm>
          <a:prstGeom prst="rect">
            <a:avLst/>
          </a:prstGeom>
          <a:noFill/>
          <a:ln/>
        </p:spPr>
        <p:txBody>
          <a:bodyPr wrap="square" lIns="0" tIns="0" rIns="0" bIns="0" rtlCol="0" anchor="ctr"/>
          <a:lstStyle/>
          <a:p>
            <a:pPr indent="0" marL="0">
              <a:buNone/>
            </a:pPr>
            <a:r>
              <a:rPr lang="en-US" sz="1300" dirty="0">
                <a:solidFill>
                  <a:srgbClr val="C7D2DC"/>
                </a:solidFill>
                <a:latin typeface="Calibri" pitchFamily="34" charset="0"/>
                <a:ea typeface="Calibri" pitchFamily="34" charset="-122"/>
                <a:cs typeface="Calibri" pitchFamily="34" charset="-120"/>
              </a:rPr>
              <a:t>Finally a person, who now distrusts anything that looks generic or fake.</a:t>
            </a:r>
            <a:endParaRPr lang="en-US" sz="1300" dirty="0"/>
          </a:p>
        </p:txBody>
      </p:sp>
      <p:sp>
        <p:nvSpPr>
          <p:cNvPr id="31" name="Text 29"/>
          <p:cNvSpPr txBox="1"/>
          <p:nvPr/>
        </p:nvSpPr>
        <p:spPr>
          <a:xfrm>
            <a:off x="548640" y="5257800"/>
            <a:ext cx="11091672" cy="457200"/>
          </a:xfrm>
          <a:prstGeom prst="rect">
            <a:avLst/>
          </a:prstGeom>
          <a:noFill/>
          <a:ln/>
        </p:spPr>
        <p:txBody>
          <a:bodyPr wrap="square" lIns="0" tIns="0" rIns="0" bIns="0" rtlCol="0" anchor="ctr"/>
          <a:lstStyle/>
          <a:p>
            <a:pPr indent="0" marL="0">
              <a:buNone/>
            </a:pPr>
            <a:r>
              <a:rPr lang="en-US" sz="1500" i="1" dirty="0">
                <a:solidFill>
                  <a:srgbClr val="667887"/>
                </a:solidFill>
                <a:latin typeface="Calibri" pitchFamily="34" charset="0"/>
                <a:ea typeface="Calibri" pitchFamily="34" charset="-122"/>
                <a:cs typeface="Calibri" pitchFamily="34" charset="-120"/>
              </a:rPr>
              <a:t>Same resume has to survive machines AND a skeptical human. That is the whole problem.</a:t>
            </a:r>
            <a:endParaRPr lang="en-US" sz="1500" dirty="0"/>
          </a:p>
        </p:txBody>
      </p:sp>
      <p:sp>
        <p:nvSpPr>
          <p:cNvPr id="32" name="Text 30"/>
          <p:cNvSpPr txBox="1"/>
          <p:nvPr/>
        </p:nvSpPr>
        <p:spPr>
          <a:xfrm>
            <a:off x="548640" y="6473952"/>
            <a:ext cx="11091672" cy="274320"/>
          </a:xfrm>
          <a:prstGeom prst="rect">
            <a:avLst/>
          </a:prstGeom>
          <a:noFill/>
          <a:ln/>
        </p:spPr>
        <p:txBody>
          <a:bodyPr wrap="square" lIns="0" tIns="0" rIns="0" bIns="0" rtlCol="0" anchor="ctr"/>
          <a:lstStyle/>
          <a:p>
            <a:pPr algn="l" indent="0" marL="0">
              <a:buNone/>
            </a:pPr>
            <a:r>
              <a:rPr lang="en-US" sz="900" dirty="0">
                <a:solidFill>
                  <a:srgbClr val="667887"/>
                </a:solidFill>
                <a:latin typeface="Calibri" pitchFamily="34" charset="0"/>
                <a:ea typeface="Calibri" pitchFamily="34" charset="-122"/>
                <a:cs typeface="Calibri" pitchFamily="34" charset="-120"/>
              </a:rPr>
              <a:t>Sam Velu  |  AI in the Job Search  |  The Breakfast Club NJ  |  Sept 12, 2026</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6F9"/>
        </a:solidFill>
      </p:bgPr>
    </p:bg>
    <p:spTree>
      <p:nvGrpSpPr>
        <p:cNvPr id="1" name=""/>
        <p:cNvGrpSpPr/>
        <p:nvPr/>
      </p:nvGrpSpPr>
      <p:grpSpPr>
        <a:xfrm>
          <a:off x="0" y="0"/>
          <a:ext cx="0" cy="0"/>
          <a:chOff x="0" y="0"/>
          <a:chExt cx="0" cy="0"/>
        </a:xfrm>
      </p:grpSpPr>
      <p:sp>
        <p:nvSpPr>
          <p:cNvPr id="2" name="Text 0"/>
          <p:cNvSpPr txBox="1"/>
          <p:nvPr/>
        </p:nvSpPr>
        <p:spPr>
          <a:xfrm>
            <a:off x="548640" y="457200"/>
            <a:ext cx="8229600" cy="640080"/>
          </a:xfrm>
          <a:prstGeom prst="rect">
            <a:avLst/>
          </a:prstGeom>
          <a:noFill/>
          <a:ln/>
        </p:spPr>
        <p:txBody>
          <a:bodyPr wrap="square" lIns="0" tIns="0" rIns="0" bIns="0" rtlCol="0" anchor="ctr"/>
          <a:lstStyle/>
          <a:p>
            <a:pPr indent="0" marL="0">
              <a:buNone/>
            </a:pPr>
            <a:r>
              <a:rPr lang="en-US" sz="3600" b="1" dirty="0">
                <a:solidFill>
                  <a:srgbClr val="0F2436"/>
                </a:solidFill>
                <a:latin typeface="Cambria" pitchFamily="34" charset="0"/>
                <a:ea typeface="Cambria" pitchFamily="34" charset="-122"/>
                <a:cs typeface="Cambria" pitchFamily="34" charset="-120"/>
              </a:rPr>
              <a:t>This is the 2026 reality</a:t>
            </a:r>
            <a:endParaRPr lang="en-US" sz="3600" dirty="0"/>
          </a:p>
        </p:txBody>
      </p:sp>
      <p:sp>
        <p:nvSpPr>
          <p:cNvPr id="3" name="Text 1"/>
          <p:cNvSpPr txBox="1"/>
          <p:nvPr/>
        </p:nvSpPr>
        <p:spPr>
          <a:xfrm>
            <a:off x="548640" y="1143000"/>
            <a:ext cx="11091672" cy="365760"/>
          </a:xfrm>
          <a:prstGeom prst="rect">
            <a:avLst/>
          </a:prstGeom>
          <a:noFill/>
          <a:ln/>
        </p:spPr>
        <p:txBody>
          <a:bodyPr wrap="square" lIns="0" tIns="0" rIns="0" bIns="0" rtlCol="0" anchor="ctr"/>
          <a:lstStyle/>
          <a:p>
            <a:pPr indent="0" marL="0">
              <a:buNone/>
            </a:pPr>
            <a:r>
              <a:rPr lang="en-US" sz="1500" dirty="0">
                <a:solidFill>
                  <a:srgbClr val="20303C"/>
                </a:solidFill>
                <a:latin typeface="Calibri" pitchFamily="34" charset="0"/>
                <a:ea typeface="Calibri" pitchFamily="34" charset="-122"/>
                <a:cs typeface="Calibri" pitchFamily="34" charset="-120"/>
              </a:rPr>
              <a:t>Directional numbers from recent industry surveys. The trend is what matters.</a:t>
            </a:r>
            <a:endParaRPr lang="en-US" sz="1500" dirty="0"/>
          </a:p>
        </p:txBody>
      </p:sp>
      <p:sp>
        <p:nvSpPr>
          <p:cNvPr id="4" name="Shape 2"/>
          <p:cNvSpPr/>
          <p:nvPr/>
        </p:nvSpPr>
        <p:spPr>
          <a:xfrm>
            <a:off x="548640" y="1783080"/>
            <a:ext cx="3453384" cy="1417320"/>
          </a:xfrm>
          <a:prstGeom prst="roundRect">
            <a:avLst>
              <a:gd name="adj" fmla="val 5161"/>
            </a:avLst>
          </a:prstGeom>
          <a:solidFill>
            <a:srgbClr val="FFFFFF"/>
          </a:solidFill>
          <a:ln w="12700">
            <a:solidFill>
              <a:srgbClr val="DCE3EA"/>
            </a:solidFill>
            <a:prstDash val="solid"/>
          </a:ln>
        </p:spPr>
      </p:sp>
      <p:sp>
        <p:nvSpPr>
          <p:cNvPr id="5" name="Text 3"/>
          <p:cNvSpPr txBox="1"/>
          <p:nvPr/>
        </p:nvSpPr>
        <p:spPr>
          <a:xfrm>
            <a:off x="822960" y="1920240"/>
            <a:ext cx="2904744" cy="640080"/>
          </a:xfrm>
          <a:prstGeom prst="rect">
            <a:avLst/>
          </a:prstGeom>
          <a:noFill/>
          <a:ln/>
        </p:spPr>
        <p:txBody>
          <a:bodyPr wrap="square" lIns="0" tIns="0" rIns="0" bIns="0" rtlCol="0" anchor="ctr"/>
          <a:lstStyle/>
          <a:p>
            <a:pPr indent="0" marL="0">
              <a:buNone/>
            </a:pPr>
            <a:r>
              <a:rPr lang="en-US" sz="4000" b="1" dirty="0">
                <a:solidFill>
                  <a:srgbClr val="0F2436"/>
                </a:solidFill>
                <a:latin typeface="Cambria" pitchFamily="34" charset="0"/>
                <a:ea typeface="Cambria" pitchFamily="34" charset="-122"/>
                <a:cs typeface="Cambria" pitchFamily="34" charset="-120"/>
              </a:rPr>
              <a:t>51%</a:t>
            </a:r>
            <a:endParaRPr lang="en-US" sz="4000" dirty="0"/>
          </a:p>
        </p:txBody>
      </p:sp>
      <p:sp>
        <p:nvSpPr>
          <p:cNvPr id="6" name="Text 4"/>
          <p:cNvSpPr txBox="1"/>
          <p:nvPr/>
        </p:nvSpPr>
        <p:spPr>
          <a:xfrm>
            <a:off x="822960" y="2532888"/>
            <a:ext cx="2904744" cy="457200"/>
          </a:xfrm>
          <a:prstGeom prst="rect">
            <a:avLst/>
          </a:prstGeom>
          <a:noFill/>
          <a:ln/>
        </p:spPr>
        <p:txBody>
          <a:bodyPr wrap="square" lIns="0" tIns="0" rIns="0" bIns="0" rtlCol="0" anchor="ctr"/>
          <a:lstStyle/>
          <a:p>
            <a:pPr indent="0" marL="0">
              <a:buNone/>
            </a:pPr>
            <a:r>
              <a:rPr lang="en-US" sz="1250" dirty="0">
                <a:solidFill>
                  <a:srgbClr val="20303C"/>
                </a:solidFill>
                <a:latin typeface="Calibri" pitchFamily="34" charset="0"/>
                <a:ea typeface="Calibri" pitchFamily="34" charset="-122"/>
                <a:cs typeface="Calibri" pitchFamily="34" charset="-120"/>
              </a:rPr>
              <a:t>of organizations now use AI in recruiting</a:t>
            </a:r>
            <a:endParaRPr lang="en-US" sz="1250" dirty="0"/>
          </a:p>
        </p:txBody>
      </p:sp>
      <p:sp>
        <p:nvSpPr>
          <p:cNvPr id="7" name="Text 5"/>
          <p:cNvSpPr txBox="1"/>
          <p:nvPr/>
        </p:nvSpPr>
        <p:spPr>
          <a:xfrm>
            <a:off x="822960" y="2907792"/>
            <a:ext cx="2904744" cy="256032"/>
          </a:xfrm>
          <a:prstGeom prst="rect">
            <a:avLst/>
          </a:prstGeom>
          <a:noFill/>
          <a:ln/>
        </p:spPr>
        <p:txBody>
          <a:bodyPr wrap="square" lIns="0" tIns="0" rIns="0" bIns="0" rtlCol="0" anchor="ctr"/>
          <a:lstStyle/>
          <a:p>
            <a:pPr indent="0" marL="0">
              <a:buNone/>
            </a:pPr>
            <a:r>
              <a:rPr lang="en-US" sz="1000" i="1" dirty="0">
                <a:solidFill>
                  <a:srgbClr val="667887"/>
                </a:solidFill>
                <a:latin typeface="Calibri" pitchFamily="34" charset="0"/>
                <a:ea typeface="Calibri" pitchFamily="34" charset="-122"/>
                <a:cs typeface="Calibri" pitchFamily="34" charset="-120"/>
              </a:rPr>
              <a:t>SHRM, 2026</a:t>
            </a:r>
            <a:endParaRPr lang="en-US" sz="1000" dirty="0"/>
          </a:p>
        </p:txBody>
      </p:sp>
      <p:sp>
        <p:nvSpPr>
          <p:cNvPr id="8" name="Shape 6"/>
          <p:cNvSpPr/>
          <p:nvPr/>
        </p:nvSpPr>
        <p:spPr>
          <a:xfrm>
            <a:off x="4367784" y="1783080"/>
            <a:ext cx="3453384" cy="1417320"/>
          </a:xfrm>
          <a:prstGeom prst="roundRect">
            <a:avLst>
              <a:gd name="adj" fmla="val 5161"/>
            </a:avLst>
          </a:prstGeom>
          <a:solidFill>
            <a:srgbClr val="FFFFFF"/>
          </a:solidFill>
          <a:ln w="12700">
            <a:solidFill>
              <a:srgbClr val="DCE3EA"/>
            </a:solidFill>
            <a:prstDash val="solid"/>
          </a:ln>
        </p:spPr>
      </p:sp>
      <p:sp>
        <p:nvSpPr>
          <p:cNvPr id="9" name="Text 7"/>
          <p:cNvSpPr txBox="1"/>
          <p:nvPr/>
        </p:nvSpPr>
        <p:spPr>
          <a:xfrm>
            <a:off x="4642104" y="1920240"/>
            <a:ext cx="2904744" cy="640080"/>
          </a:xfrm>
          <a:prstGeom prst="rect">
            <a:avLst/>
          </a:prstGeom>
          <a:noFill/>
          <a:ln/>
        </p:spPr>
        <p:txBody>
          <a:bodyPr wrap="square" lIns="0" tIns="0" rIns="0" bIns="0" rtlCol="0" anchor="ctr"/>
          <a:lstStyle/>
          <a:p>
            <a:pPr indent="0" marL="0">
              <a:buNone/>
            </a:pPr>
            <a:r>
              <a:rPr lang="en-US" sz="4000" b="1" dirty="0">
                <a:solidFill>
                  <a:srgbClr val="0F2436"/>
                </a:solidFill>
                <a:latin typeface="Cambria" pitchFamily="34" charset="0"/>
                <a:ea typeface="Cambria" pitchFamily="34" charset="-122"/>
                <a:cs typeface="Cambria" pitchFamily="34" charset="-120"/>
              </a:rPr>
              <a:t>64%</a:t>
            </a:r>
            <a:endParaRPr lang="en-US" sz="4000" dirty="0"/>
          </a:p>
        </p:txBody>
      </p:sp>
      <p:sp>
        <p:nvSpPr>
          <p:cNvPr id="10" name="Text 8"/>
          <p:cNvSpPr txBox="1"/>
          <p:nvPr/>
        </p:nvSpPr>
        <p:spPr>
          <a:xfrm>
            <a:off x="4642104" y="2532888"/>
            <a:ext cx="2904744" cy="457200"/>
          </a:xfrm>
          <a:prstGeom prst="rect">
            <a:avLst/>
          </a:prstGeom>
          <a:noFill/>
          <a:ln/>
        </p:spPr>
        <p:txBody>
          <a:bodyPr wrap="square" lIns="0" tIns="0" rIns="0" bIns="0" rtlCol="0" anchor="ctr"/>
          <a:lstStyle/>
          <a:p>
            <a:pPr indent="0" marL="0">
              <a:buNone/>
            </a:pPr>
            <a:r>
              <a:rPr lang="en-US" sz="1250" dirty="0">
                <a:solidFill>
                  <a:srgbClr val="20303C"/>
                </a:solidFill>
                <a:latin typeface="Calibri" pitchFamily="34" charset="0"/>
                <a:ea typeface="Calibri" pitchFamily="34" charset="-122"/>
                <a:cs typeface="Calibri" pitchFamily="34" charset="-120"/>
              </a:rPr>
              <a:t>say AI auto-filters out unqualified applicants</a:t>
            </a:r>
            <a:endParaRPr lang="en-US" sz="1250" dirty="0"/>
          </a:p>
        </p:txBody>
      </p:sp>
      <p:sp>
        <p:nvSpPr>
          <p:cNvPr id="11" name="Text 9"/>
          <p:cNvSpPr txBox="1"/>
          <p:nvPr/>
        </p:nvSpPr>
        <p:spPr>
          <a:xfrm>
            <a:off x="4642104" y="2907792"/>
            <a:ext cx="2904744" cy="256032"/>
          </a:xfrm>
          <a:prstGeom prst="rect">
            <a:avLst/>
          </a:prstGeom>
          <a:noFill/>
          <a:ln/>
        </p:spPr>
        <p:txBody>
          <a:bodyPr wrap="square" lIns="0" tIns="0" rIns="0" bIns="0" rtlCol="0" anchor="ctr"/>
          <a:lstStyle/>
          <a:p>
            <a:pPr indent="0" marL="0">
              <a:buNone/>
            </a:pPr>
            <a:r>
              <a:rPr lang="en-US" sz="1000" i="1" dirty="0">
                <a:solidFill>
                  <a:srgbClr val="667887"/>
                </a:solidFill>
                <a:latin typeface="Calibri" pitchFamily="34" charset="0"/>
                <a:ea typeface="Calibri" pitchFamily="34" charset="-122"/>
                <a:cs typeface="Calibri" pitchFamily="34" charset="-120"/>
              </a:rPr>
              <a:t>SHRM, 2026</a:t>
            </a:r>
            <a:endParaRPr lang="en-US" sz="1000" dirty="0"/>
          </a:p>
        </p:txBody>
      </p:sp>
      <p:sp>
        <p:nvSpPr>
          <p:cNvPr id="12" name="Shape 10"/>
          <p:cNvSpPr/>
          <p:nvPr/>
        </p:nvSpPr>
        <p:spPr>
          <a:xfrm>
            <a:off x="8186928" y="1783080"/>
            <a:ext cx="3453384" cy="1417320"/>
          </a:xfrm>
          <a:prstGeom prst="roundRect">
            <a:avLst>
              <a:gd name="adj" fmla="val 5161"/>
            </a:avLst>
          </a:prstGeom>
          <a:solidFill>
            <a:srgbClr val="FFFFFF"/>
          </a:solidFill>
          <a:ln w="12700">
            <a:solidFill>
              <a:srgbClr val="DCE3EA"/>
            </a:solidFill>
            <a:prstDash val="solid"/>
          </a:ln>
        </p:spPr>
      </p:sp>
      <p:sp>
        <p:nvSpPr>
          <p:cNvPr id="13" name="Text 11"/>
          <p:cNvSpPr txBox="1"/>
          <p:nvPr/>
        </p:nvSpPr>
        <p:spPr>
          <a:xfrm>
            <a:off x="8461248" y="1920240"/>
            <a:ext cx="2904744" cy="640080"/>
          </a:xfrm>
          <a:prstGeom prst="rect">
            <a:avLst/>
          </a:prstGeom>
          <a:noFill/>
          <a:ln/>
        </p:spPr>
        <p:txBody>
          <a:bodyPr wrap="square" lIns="0" tIns="0" rIns="0" bIns="0" rtlCol="0" anchor="ctr"/>
          <a:lstStyle/>
          <a:p>
            <a:pPr indent="0" marL="0">
              <a:buNone/>
            </a:pPr>
            <a:r>
              <a:rPr lang="en-US" sz="4000" b="1" dirty="0">
                <a:solidFill>
                  <a:srgbClr val="0F2436"/>
                </a:solidFill>
                <a:latin typeface="Cambria" pitchFamily="34" charset="0"/>
                <a:ea typeface="Cambria" pitchFamily="34" charset="-122"/>
                <a:cs typeface="Cambria" pitchFamily="34" charset="-120"/>
              </a:rPr>
              <a:t>81%</a:t>
            </a:r>
            <a:endParaRPr lang="en-US" sz="4000" dirty="0"/>
          </a:p>
        </p:txBody>
      </p:sp>
      <p:sp>
        <p:nvSpPr>
          <p:cNvPr id="14" name="Text 12"/>
          <p:cNvSpPr txBox="1"/>
          <p:nvPr/>
        </p:nvSpPr>
        <p:spPr>
          <a:xfrm>
            <a:off x="8461248" y="2532888"/>
            <a:ext cx="2904744" cy="457200"/>
          </a:xfrm>
          <a:prstGeom prst="rect">
            <a:avLst/>
          </a:prstGeom>
          <a:noFill/>
          <a:ln/>
        </p:spPr>
        <p:txBody>
          <a:bodyPr wrap="square" lIns="0" tIns="0" rIns="0" bIns="0" rtlCol="0" anchor="ctr"/>
          <a:lstStyle/>
          <a:p>
            <a:pPr indent="0" marL="0">
              <a:buNone/>
            </a:pPr>
            <a:r>
              <a:rPr lang="en-US" sz="1250" dirty="0">
                <a:solidFill>
                  <a:srgbClr val="20303C"/>
                </a:solidFill>
                <a:latin typeface="Calibri" pitchFamily="34" charset="0"/>
                <a:ea typeface="Calibri" pitchFamily="34" charset="-122"/>
                <a:cs typeface="Calibri" pitchFamily="34" charset="-120"/>
              </a:rPr>
              <a:t>of job seekers use or plan to use AI</a:t>
            </a:r>
            <a:endParaRPr lang="en-US" sz="1250" dirty="0"/>
          </a:p>
        </p:txBody>
      </p:sp>
      <p:sp>
        <p:nvSpPr>
          <p:cNvPr id="15" name="Text 13"/>
          <p:cNvSpPr txBox="1"/>
          <p:nvPr/>
        </p:nvSpPr>
        <p:spPr>
          <a:xfrm>
            <a:off x="8461248" y="2907792"/>
            <a:ext cx="2904744" cy="256032"/>
          </a:xfrm>
          <a:prstGeom prst="rect">
            <a:avLst/>
          </a:prstGeom>
          <a:noFill/>
          <a:ln/>
        </p:spPr>
        <p:txBody>
          <a:bodyPr wrap="square" lIns="0" tIns="0" rIns="0" bIns="0" rtlCol="0" anchor="ctr"/>
          <a:lstStyle/>
          <a:p>
            <a:pPr indent="0" marL="0">
              <a:buNone/>
            </a:pPr>
            <a:r>
              <a:rPr lang="en-US" sz="1000" i="1" dirty="0">
                <a:solidFill>
                  <a:srgbClr val="667887"/>
                </a:solidFill>
                <a:latin typeface="Calibri" pitchFamily="34" charset="0"/>
                <a:ea typeface="Calibri" pitchFamily="34" charset="-122"/>
                <a:cs typeface="Calibri" pitchFamily="34" charset="-120"/>
              </a:rPr>
              <a:t>LinkedIn, 2026</a:t>
            </a:r>
            <a:endParaRPr lang="en-US" sz="1000" dirty="0"/>
          </a:p>
        </p:txBody>
      </p:sp>
      <p:sp>
        <p:nvSpPr>
          <p:cNvPr id="16" name="Shape 14"/>
          <p:cNvSpPr/>
          <p:nvPr/>
        </p:nvSpPr>
        <p:spPr>
          <a:xfrm>
            <a:off x="548640" y="3520440"/>
            <a:ext cx="3453384" cy="1417320"/>
          </a:xfrm>
          <a:prstGeom prst="roundRect">
            <a:avLst>
              <a:gd name="adj" fmla="val 5161"/>
            </a:avLst>
          </a:prstGeom>
          <a:solidFill>
            <a:srgbClr val="FFFFFF"/>
          </a:solidFill>
          <a:ln w="12700">
            <a:solidFill>
              <a:srgbClr val="DCE3EA"/>
            </a:solidFill>
            <a:prstDash val="solid"/>
          </a:ln>
        </p:spPr>
      </p:sp>
      <p:sp>
        <p:nvSpPr>
          <p:cNvPr id="17" name="Text 15"/>
          <p:cNvSpPr txBox="1"/>
          <p:nvPr/>
        </p:nvSpPr>
        <p:spPr>
          <a:xfrm>
            <a:off x="822960" y="3657600"/>
            <a:ext cx="2904744" cy="640080"/>
          </a:xfrm>
          <a:prstGeom prst="rect">
            <a:avLst/>
          </a:prstGeom>
          <a:noFill/>
          <a:ln/>
        </p:spPr>
        <p:txBody>
          <a:bodyPr wrap="square" lIns="0" tIns="0" rIns="0" bIns="0" rtlCol="0" anchor="ctr"/>
          <a:lstStyle/>
          <a:p>
            <a:pPr indent="0" marL="0">
              <a:buNone/>
            </a:pPr>
            <a:r>
              <a:rPr lang="en-US" sz="4000" b="1" dirty="0">
                <a:solidFill>
                  <a:srgbClr val="0F2436"/>
                </a:solidFill>
                <a:latin typeface="Cambria" pitchFamily="34" charset="0"/>
                <a:ea typeface="Cambria" pitchFamily="34" charset="-122"/>
                <a:cs typeface="Cambria" pitchFamily="34" charset="-120"/>
              </a:rPr>
              <a:t>63%</a:t>
            </a:r>
            <a:endParaRPr lang="en-US" sz="4000" dirty="0"/>
          </a:p>
        </p:txBody>
      </p:sp>
      <p:sp>
        <p:nvSpPr>
          <p:cNvPr id="18" name="Text 16"/>
          <p:cNvSpPr txBox="1"/>
          <p:nvPr/>
        </p:nvSpPr>
        <p:spPr>
          <a:xfrm>
            <a:off x="822960" y="4270248"/>
            <a:ext cx="2904744" cy="457200"/>
          </a:xfrm>
          <a:prstGeom prst="rect">
            <a:avLst/>
          </a:prstGeom>
          <a:noFill/>
          <a:ln/>
        </p:spPr>
        <p:txBody>
          <a:bodyPr wrap="square" lIns="0" tIns="0" rIns="0" bIns="0" rtlCol="0" anchor="ctr"/>
          <a:lstStyle/>
          <a:p>
            <a:pPr indent="0" marL="0">
              <a:buNone/>
            </a:pPr>
            <a:r>
              <a:rPr lang="en-US" sz="1250" dirty="0">
                <a:solidFill>
                  <a:srgbClr val="20303C"/>
                </a:solidFill>
                <a:latin typeface="Calibri" pitchFamily="34" charset="0"/>
                <a:ea typeface="Calibri" pitchFamily="34" charset="-122"/>
                <a:cs typeface="Calibri" pitchFamily="34" charset="-120"/>
              </a:rPr>
              <a:t>faced an AI interview; 38% walked away over it</a:t>
            </a:r>
            <a:endParaRPr lang="en-US" sz="1250" dirty="0"/>
          </a:p>
        </p:txBody>
      </p:sp>
      <p:sp>
        <p:nvSpPr>
          <p:cNvPr id="19" name="Text 17"/>
          <p:cNvSpPr txBox="1"/>
          <p:nvPr/>
        </p:nvSpPr>
        <p:spPr>
          <a:xfrm>
            <a:off x="822960" y="4645152"/>
            <a:ext cx="2904744" cy="256032"/>
          </a:xfrm>
          <a:prstGeom prst="rect">
            <a:avLst/>
          </a:prstGeom>
          <a:noFill/>
          <a:ln/>
        </p:spPr>
        <p:txBody>
          <a:bodyPr wrap="square" lIns="0" tIns="0" rIns="0" bIns="0" rtlCol="0" anchor="ctr"/>
          <a:lstStyle/>
          <a:p>
            <a:pPr indent="0" marL="0">
              <a:buNone/>
            </a:pPr>
            <a:r>
              <a:rPr lang="en-US" sz="1000" i="1" dirty="0">
                <a:solidFill>
                  <a:srgbClr val="667887"/>
                </a:solidFill>
                <a:latin typeface="Calibri" pitchFamily="34" charset="0"/>
                <a:ea typeface="Calibri" pitchFamily="34" charset="-122"/>
                <a:cs typeface="Calibri" pitchFamily="34" charset="-120"/>
              </a:rPr>
              <a:t>Greenhouse, 2026</a:t>
            </a:r>
            <a:endParaRPr lang="en-US" sz="1000" dirty="0"/>
          </a:p>
        </p:txBody>
      </p:sp>
      <p:sp>
        <p:nvSpPr>
          <p:cNvPr id="20" name="Shape 18"/>
          <p:cNvSpPr/>
          <p:nvPr/>
        </p:nvSpPr>
        <p:spPr>
          <a:xfrm>
            <a:off x="4367784" y="3520440"/>
            <a:ext cx="3453384" cy="1417320"/>
          </a:xfrm>
          <a:prstGeom prst="roundRect">
            <a:avLst>
              <a:gd name="adj" fmla="val 5161"/>
            </a:avLst>
          </a:prstGeom>
          <a:solidFill>
            <a:srgbClr val="FFFFFF"/>
          </a:solidFill>
          <a:ln w="12700">
            <a:solidFill>
              <a:srgbClr val="DCE3EA"/>
            </a:solidFill>
            <a:prstDash val="solid"/>
          </a:ln>
        </p:spPr>
      </p:sp>
      <p:sp>
        <p:nvSpPr>
          <p:cNvPr id="21" name="Text 19"/>
          <p:cNvSpPr txBox="1"/>
          <p:nvPr/>
        </p:nvSpPr>
        <p:spPr>
          <a:xfrm>
            <a:off x="4642104" y="3657600"/>
            <a:ext cx="2904744" cy="640080"/>
          </a:xfrm>
          <a:prstGeom prst="rect">
            <a:avLst/>
          </a:prstGeom>
          <a:noFill/>
          <a:ln/>
        </p:spPr>
        <p:txBody>
          <a:bodyPr wrap="square" lIns="0" tIns="0" rIns="0" bIns="0" rtlCol="0" anchor="ctr"/>
          <a:lstStyle/>
          <a:p>
            <a:pPr indent="0" marL="0">
              <a:buNone/>
            </a:pPr>
            <a:r>
              <a:rPr lang="en-US" sz="4000" b="1" dirty="0">
                <a:solidFill>
                  <a:srgbClr val="0F2436"/>
                </a:solidFill>
                <a:latin typeface="Cambria" pitchFamily="34" charset="0"/>
                <a:ea typeface="Cambria" pitchFamily="34" charset="-122"/>
                <a:cs typeface="Cambria" pitchFamily="34" charset="-120"/>
              </a:rPr>
              <a:t>~26%</a:t>
            </a:r>
            <a:endParaRPr lang="en-US" sz="4000" dirty="0"/>
          </a:p>
        </p:txBody>
      </p:sp>
      <p:sp>
        <p:nvSpPr>
          <p:cNvPr id="22" name="Text 20"/>
          <p:cNvSpPr txBox="1"/>
          <p:nvPr/>
        </p:nvSpPr>
        <p:spPr>
          <a:xfrm>
            <a:off x="4642104" y="4270248"/>
            <a:ext cx="2904744" cy="457200"/>
          </a:xfrm>
          <a:prstGeom prst="rect">
            <a:avLst/>
          </a:prstGeom>
          <a:noFill/>
          <a:ln/>
        </p:spPr>
        <p:txBody>
          <a:bodyPr wrap="square" lIns="0" tIns="0" rIns="0" bIns="0" rtlCol="0" anchor="ctr"/>
          <a:lstStyle/>
          <a:p>
            <a:pPr indent="0" marL="0">
              <a:buNone/>
            </a:pPr>
            <a:r>
              <a:rPr lang="en-US" sz="1250" dirty="0">
                <a:solidFill>
                  <a:srgbClr val="20303C"/>
                </a:solidFill>
                <a:latin typeface="Calibri" pitchFamily="34" charset="0"/>
                <a:ea typeface="Calibri" pitchFamily="34" charset="-122"/>
                <a:cs typeface="Calibri" pitchFamily="34" charset="-120"/>
              </a:rPr>
              <a:t>of candidates trust AI to judge them fairly</a:t>
            </a:r>
            <a:endParaRPr lang="en-US" sz="1250" dirty="0"/>
          </a:p>
        </p:txBody>
      </p:sp>
      <p:sp>
        <p:nvSpPr>
          <p:cNvPr id="23" name="Text 21"/>
          <p:cNvSpPr txBox="1"/>
          <p:nvPr/>
        </p:nvSpPr>
        <p:spPr>
          <a:xfrm>
            <a:off x="4642104" y="4645152"/>
            <a:ext cx="2904744" cy="256032"/>
          </a:xfrm>
          <a:prstGeom prst="rect">
            <a:avLst/>
          </a:prstGeom>
          <a:noFill/>
          <a:ln/>
        </p:spPr>
        <p:txBody>
          <a:bodyPr wrap="square" lIns="0" tIns="0" rIns="0" bIns="0" rtlCol="0" anchor="ctr"/>
          <a:lstStyle/>
          <a:p>
            <a:pPr indent="0" marL="0">
              <a:buNone/>
            </a:pPr>
            <a:r>
              <a:rPr lang="en-US" sz="1000" i="1" dirty="0">
                <a:solidFill>
                  <a:srgbClr val="667887"/>
                </a:solidFill>
                <a:latin typeface="Calibri" pitchFamily="34" charset="0"/>
                <a:ea typeface="Calibri" pitchFamily="34" charset="-122"/>
                <a:cs typeface="Calibri" pitchFamily="34" charset="-120"/>
              </a:rPr>
              <a:t>Gartner, 2026</a:t>
            </a:r>
            <a:endParaRPr lang="en-US" sz="1000" dirty="0"/>
          </a:p>
        </p:txBody>
      </p:sp>
      <p:sp>
        <p:nvSpPr>
          <p:cNvPr id="24" name="Shape 22"/>
          <p:cNvSpPr/>
          <p:nvPr/>
        </p:nvSpPr>
        <p:spPr>
          <a:xfrm>
            <a:off x="8186928" y="3520440"/>
            <a:ext cx="3453384" cy="1417320"/>
          </a:xfrm>
          <a:prstGeom prst="roundRect">
            <a:avLst>
              <a:gd name="adj" fmla="val 5161"/>
            </a:avLst>
          </a:prstGeom>
          <a:solidFill>
            <a:srgbClr val="FFFFFF"/>
          </a:solidFill>
          <a:ln w="12700">
            <a:solidFill>
              <a:srgbClr val="DCE3EA"/>
            </a:solidFill>
            <a:prstDash val="solid"/>
          </a:ln>
        </p:spPr>
      </p:sp>
      <p:sp>
        <p:nvSpPr>
          <p:cNvPr id="25" name="Text 23"/>
          <p:cNvSpPr txBox="1"/>
          <p:nvPr/>
        </p:nvSpPr>
        <p:spPr>
          <a:xfrm>
            <a:off x="8461248" y="3657600"/>
            <a:ext cx="2904744" cy="640080"/>
          </a:xfrm>
          <a:prstGeom prst="rect">
            <a:avLst/>
          </a:prstGeom>
          <a:noFill/>
          <a:ln/>
        </p:spPr>
        <p:txBody>
          <a:bodyPr wrap="square" lIns="0" tIns="0" rIns="0" bIns="0" rtlCol="0" anchor="ctr"/>
          <a:lstStyle/>
          <a:p>
            <a:pPr indent="0" marL="0">
              <a:buNone/>
            </a:pPr>
            <a:r>
              <a:rPr lang="en-US" sz="4000" b="1" dirty="0">
                <a:solidFill>
                  <a:srgbClr val="0F2436"/>
                </a:solidFill>
                <a:latin typeface="Cambria" pitchFamily="34" charset="0"/>
                <a:ea typeface="Cambria" pitchFamily="34" charset="-122"/>
                <a:cs typeface="Cambria" pitchFamily="34" charset="-120"/>
              </a:rPr>
              <a:t>$501M</a:t>
            </a:r>
            <a:endParaRPr lang="en-US" sz="4000" dirty="0"/>
          </a:p>
        </p:txBody>
      </p:sp>
      <p:sp>
        <p:nvSpPr>
          <p:cNvPr id="26" name="Text 24"/>
          <p:cNvSpPr txBox="1"/>
          <p:nvPr/>
        </p:nvSpPr>
        <p:spPr>
          <a:xfrm>
            <a:off x="8461248" y="4270248"/>
            <a:ext cx="2904744" cy="457200"/>
          </a:xfrm>
          <a:prstGeom prst="rect">
            <a:avLst/>
          </a:prstGeom>
          <a:noFill/>
          <a:ln/>
        </p:spPr>
        <p:txBody>
          <a:bodyPr wrap="square" lIns="0" tIns="0" rIns="0" bIns="0" rtlCol="0" anchor="ctr"/>
          <a:lstStyle/>
          <a:p>
            <a:pPr indent="0" marL="0">
              <a:buNone/>
            </a:pPr>
            <a:r>
              <a:rPr lang="en-US" sz="1250" dirty="0">
                <a:solidFill>
                  <a:srgbClr val="20303C"/>
                </a:solidFill>
                <a:latin typeface="Calibri" pitchFamily="34" charset="0"/>
                <a:ea typeface="Calibri" pitchFamily="34" charset="-122"/>
                <a:cs typeface="Calibri" pitchFamily="34" charset="-120"/>
              </a:rPr>
              <a:t>lost to job scams in 2024, up from $90M in 2020</a:t>
            </a:r>
            <a:endParaRPr lang="en-US" sz="1250" dirty="0"/>
          </a:p>
        </p:txBody>
      </p:sp>
      <p:sp>
        <p:nvSpPr>
          <p:cNvPr id="27" name="Text 25"/>
          <p:cNvSpPr txBox="1"/>
          <p:nvPr/>
        </p:nvSpPr>
        <p:spPr>
          <a:xfrm>
            <a:off x="8461248" y="4645152"/>
            <a:ext cx="2904744" cy="256032"/>
          </a:xfrm>
          <a:prstGeom prst="rect">
            <a:avLst/>
          </a:prstGeom>
          <a:noFill/>
          <a:ln/>
        </p:spPr>
        <p:txBody>
          <a:bodyPr wrap="square" lIns="0" tIns="0" rIns="0" bIns="0" rtlCol="0" anchor="ctr"/>
          <a:lstStyle/>
          <a:p>
            <a:pPr indent="0" marL="0">
              <a:buNone/>
            </a:pPr>
            <a:r>
              <a:rPr lang="en-US" sz="1000" i="1" dirty="0">
                <a:solidFill>
                  <a:srgbClr val="667887"/>
                </a:solidFill>
                <a:latin typeface="Calibri" pitchFamily="34" charset="0"/>
                <a:ea typeface="Calibri" pitchFamily="34" charset="-122"/>
                <a:cs typeface="Calibri" pitchFamily="34" charset="-120"/>
              </a:rPr>
              <a:t>FTC</a:t>
            </a:r>
            <a:endParaRPr lang="en-US" sz="1000" dirty="0"/>
          </a:p>
        </p:txBody>
      </p:sp>
      <p:sp>
        <p:nvSpPr>
          <p:cNvPr id="28" name="Text 26"/>
          <p:cNvSpPr txBox="1"/>
          <p:nvPr/>
        </p:nvSpPr>
        <p:spPr>
          <a:xfrm>
            <a:off x="548640" y="5715000"/>
            <a:ext cx="11091672" cy="457200"/>
          </a:xfrm>
          <a:prstGeom prst="rect">
            <a:avLst/>
          </a:prstGeom>
          <a:noFill/>
          <a:ln/>
        </p:spPr>
        <p:txBody>
          <a:bodyPr wrap="square" lIns="0" tIns="0" rIns="0" bIns="0" rtlCol="0" anchor="ctr"/>
          <a:lstStyle/>
          <a:p>
            <a:pPr indent="0" marL="0">
              <a:buNone/>
            </a:pPr>
            <a:r>
              <a:rPr lang="en-US" sz="1300" b="1" i="1" dirty="0">
                <a:solidFill>
                  <a:srgbClr val="B9791A"/>
                </a:solidFill>
                <a:latin typeface="Calibri" pitchFamily="34" charset="0"/>
                <a:ea typeface="Calibri" pitchFamily="34" charset="-122"/>
                <a:cs typeface="Calibri" pitchFamily="34" charset="-120"/>
              </a:rPr>
              <a:t>Plus Mobley v. Workday (2026): courts are now letting bias claims against AI hiring tools proceed. The machines are on the record.</a:t>
            </a:r>
            <a:endParaRPr lang="en-US" sz="1300" dirty="0"/>
          </a:p>
        </p:txBody>
      </p:sp>
      <p:sp>
        <p:nvSpPr>
          <p:cNvPr id="29" name="Text 27"/>
          <p:cNvSpPr txBox="1"/>
          <p:nvPr/>
        </p:nvSpPr>
        <p:spPr>
          <a:xfrm>
            <a:off x="548640" y="6473952"/>
            <a:ext cx="11091672" cy="274320"/>
          </a:xfrm>
          <a:prstGeom prst="rect">
            <a:avLst/>
          </a:prstGeom>
          <a:noFill/>
          <a:ln/>
        </p:spPr>
        <p:txBody>
          <a:bodyPr wrap="square" lIns="0" tIns="0" rIns="0" bIns="0" rtlCol="0" anchor="ctr"/>
          <a:lstStyle/>
          <a:p>
            <a:pPr algn="l" indent="0" marL="0">
              <a:buNone/>
            </a:pPr>
            <a:r>
              <a:rPr lang="en-US" sz="900" dirty="0">
                <a:solidFill>
                  <a:srgbClr val="667887"/>
                </a:solidFill>
                <a:latin typeface="Calibri" pitchFamily="34" charset="0"/>
                <a:ea typeface="Calibri" pitchFamily="34" charset="-122"/>
                <a:cs typeface="Calibri" pitchFamily="34" charset="-120"/>
              </a:rPr>
              <a:t>Sam Velu  |  AI in the Job Search  |  The Breakfast Club NJ  |  Sept 12, 2026</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2436"/>
        </a:solidFill>
      </p:bgPr>
    </p:bg>
    <p:spTree>
      <p:nvGrpSpPr>
        <p:cNvPr id="1" name=""/>
        <p:cNvGrpSpPr/>
        <p:nvPr/>
      </p:nvGrpSpPr>
      <p:grpSpPr>
        <a:xfrm>
          <a:off x="0" y="0"/>
          <a:ext cx="0" cy="0"/>
          <a:chOff x="0" y="0"/>
          <a:chExt cx="0" cy="0"/>
        </a:xfrm>
      </p:grpSpPr>
      <p:sp>
        <p:nvSpPr>
          <p:cNvPr id="2" name="Text 0"/>
          <p:cNvSpPr txBox="1"/>
          <p:nvPr/>
        </p:nvSpPr>
        <p:spPr>
          <a:xfrm>
            <a:off x="548640" y="640080"/>
            <a:ext cx="11091672" cy="64008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The trap nobody warns you about</a:t>
            </a:r>
            <a:endParaRPr lang="en-US" sz="3600" dirty="0"/>
          </a:p>
        </p:txBody>
      </p:sp>
      <p:sp>
        <p:nvSpPr>
          <p:cNvPr id="3" name="Text 1"/>
          <p:cNvSpPr txBox="1"/>
          <p:nvPr/>
        </p:nvSpPr>
        <p:spPr>
          <a:xfrm>
            <a:off x="548640" y="1371600"/>
            <a:ext cx="11091672" cy="457200"/>
          </a:xfrm>
          <a:prstGeom prst="rect">
            <a:avLst/>
          </a:prstGeom>
          <a:noFill/>
          <a:ln/>
        </p:spPr>
        <p:txBody>
          <a:bodyPr wrap="square" lIns="0" tIns="0" rIns="0" bIns="0" rtlCol="0" anchor="ctr"/>
          <a:lstStyle/>
          <a:p>
            <a:pPr indent="0" marL="0">
              <a:buNone/>
            </a:pPr>
            <a:r>
              <a:rPr lang="en-US" sz="1500" b="1" spc="300" kern="0" dirty="0">
                <a:solidFill>
                  <a:srgbClr val="FFB84D"/>
                </a:solidFill>
                <a:latin typeface="Calibri" pitchFamily="34" charset="0"/>
                <a:ea typeface="Calibri" pitchFamily="34" charset="-122"/>
                <a:cs typeface="Calibri" pitchFamily="34" charset="-120"/>
              </a:rPr>
              <a:t>The Double Bind</a:t>
            </a:r>
            <a:endParaRPr lang="en-US" sz="1500" dirty="0"/>
          </a:p>
        </p:txBody>
      </p:sp>
      <p:sp>
        <p:nvSpPr>
          <p:cNvPr id="4" name="Shape 2"/>
          <p:cNvSpPr/>
          <p:nvPr/>
        </p:nvSpPr>
        <p:spPr>
          <a:xfrm>
            <a:off x="548640" y="2148840"/>
            <a:ext cx="5271516" cy="1737360"/>
          </a:xfrm>
          <a:prstGeom prst="roundRect">
            <a:avLst>
              <a:gd name="adj" fmla="val 4737"/>
            </a:avLst>
          </a:prstGeom>
          <a:solidFill>
            <a:srgbClr val="17324B"/>
          </a:solidFill>
          <a:ln/>
        </p:spPr>
      </p:sp>
      <p:sp>
        <p:nvSpPr>
          <p:cNvPr id="5" name="Text 3"/>
          <p:cNvSpPr txBox="1"/>
          <p:nvPr/>
        </p:nvSpPr>
        <p:spPr>
          <a:xfrm>
            <a:off x="868680" y="2377440"/>
            <a:ext cx="4631436" cy="731520"/>
          </a:xfrm>
          <a:prstGeom prst="rect">
            <a:avLst/>
          </a:prstGeom>
          <a:noFill/>
          <a:ln/>
        </p:spPr>
        <p:txBody>
          <a:bodyPr wrap="square" lIns="0" tIns="0" rIns="0" bIns="0" rtlCol="0" anchor="ctr"/>
          <a:lstStyle/>
          <a:p>
            <a:pPr indent="0" marL="0">
              <a:buNone/>
            </a:pPr>
            <a:r>
              <a:rPr lang="en-US" sz="2100" b="1" dirty="0">
                <a:solidFill>
                  <a:srgbClr val="FFB84D"/>
                </a:solidFill>
                <a:latin typeface="Cambria" pitchFamily="34" charset="0"/>
                <a:ea typeface="Cambria" pitchFamily="34" charset="-122"/>
                <a:cs typeface="Cambria" pitchFamily="34" charset="-120"/>
              </a:rPr>
              <a:t>The machine rewards optimization</a:t>
            </a:r>
            <a:endParaRPr lang="en-US" sz="2100" dirty="0"/>
          </a:p>
        </p:txBody>
      </p:sp>
      <p:sp>
        <p:nvSpPr>
          <p:cNvPr id="6" name="Text 4"/>
          <p:cNvSpPr txBox="1"/>
          <p:nvPr/>
        </p:nvSpPr>
        <p:spPr>
          <a:xfrm>
            <a:off x="868680" y="3063240"/>
            <a:ext cx="4631436" cy="731520"/>
          </a:xfrm>
          <a:prstGeom prst="rect">
            <a:avLst/>
          </a:prstGeom>
          <a:noFill/>
          <a:ln/>
        </p:spPr>
        <p:txBody>
          <a:bodyPr wrap="square" lIns="0" tIns="0" rIns="0" bIns="0" rtlCol="0" anchor="ctr"/>
          <a:lstStyle/>
          <a:p>
            <a:pPr indent="0" marL="0">
              <a:buNone/>
            </a:pPr>
            <a:r>
              <a:rPr lang="en-US" sz="1500" dirty="0">
                <a:solidFill>
                  <a:srgbClr val="D5DEE6"/>
                </a:solidFill>
                <a:latin typeface="Calibri" pitchFamily="34" charset="0"/>
                <a:ea typeface="Calibri" pitchFamily="34" charset="-122"/>
                <a:cs typeface="Calibri" pitchFamily="34" charset="-120"/>
              </a:rPr>
              <a:t>Keyword-stuff, sound like everyone else, get past the parser.</a:t>
            </a:r>
            <a:endParaRPr lang="en-US" sz="1500" dirty="0"/>
          </a:p>
        </p:txBody>
      </p:sp>
      <p:sp>
        <p:nvSpPr>
          <p:cNvPr id="7" name="Shape 5"/>
          <p:cNvSpPr/>
          <p:nvPr/>
        </p:nvSpPr>
        <p:spPr>
          <a:xfrm>
            <a:off x="6368796" y="2148840"/>
            <a:ext cx="5271516" cy="1737360"/>
          </a:xfrm>
          <a:prstGeom prst="roundRect">
            <a:avLst>
              <a:gd name="adj" fmla="val 4737"/>
            </a:avLst>
          </a:prstGeom>
          <a:solidFill>
            <a:srgbClr val="17324B"/>
          </a:solidFill>
          <a:ln/>
        </p:spPr>
      </p:sp>
      <p:sp>
        <p:nvSpPr>
          <p:cNvPr id="8" name="Text 6"/>
          <p:cNvSpPr txBox="1"/>
          <p:nvPr/>
        </p:nvSpPr>
        <p:spPr>
          <a:xfrm>
            <a:off x="6688836" y="2377440"/>
            <a:ext cx="4631436" cy="731520"/>
          </a:xfrm>
          <a:prstGeom prst="rect">
            <a:avLst/>
          </a:prstGeom>
          <a:noFill/>
          <a:ln/>
        </p:spPr>
        <p:txBody>
          <a:bodyPr wrap="square" lIns="0" tIns="0" rIns="0" bIns="0" rtlCol="0" anchor="ctr"/>
          <a:lstStyle/>
          <a:p>
            <a:pPr indent="0" marL="0">
              <a:buNone/>
            </a:pPr>
            <a:r>
              <a:rPr lang="en-US" sz="2100" b="1" dirty="0">
                <a:solidFill>
                  <a:srgbClr val="FFB84D"/>
                </a:solidFill>
                <a:latin typeface="Cambria" pitchFamily="34" charset="0"/>
                <a:ea typeface="Cambria" pitchFamily="34" charset="-122"/>
                <a:cs typeface="Cambria" pitchFamily="34" charset="-120"/>
              </a:rPr>
              <a:t>The human punishes generic</a:t>
            </a:r>
            <a:endParaRPr lang="en-US" sz="2100" dirty="0"/>
          </a:p>
        </p:txBody>
      </p:sp>
      <p:sp>
        <p:nvSpPr>
          <p:cNvPr id="9" name="Text 7"/>
          <p:cNvSpPr txBox="1"/>
          <p:nvPr/>
        </p:nvSpPr>
        <p:spPr>
          <a:xfrm>
            <a:off x="6688836" y="3063240"/>
            <a:ext cx="4631436" cy="731520"/>
          </a:xfrm>
          <a:prstGeom prst="rect">
            <a:avLst/>
          </a:prstGeom>
          <a:noFill/>
          <a:ln/>
        </p:spPr>
        <p:txBody>
          <a:bodyPr wrap="square" lIns="0" tIns="0" rIns="0" bIns="0" rtlCol="0" anchor="ctr"/>
          <a:lstStyle/>
          <a:p>
            <a:pPr indent="0" marL="0">
              <a:buNone/>
            </a:pPr>
            <a:r>
              <a:rPr lang="en-US" sz="1500" dirty="0">
                <a:solidFill>
                  <a:srgbClr val="D5DEE6"/>
                </a:solidFill>
                <a:latin typeface="Calibri" pitchFamily="34" charset="0"/>
                <a:ea typeface="Calibri" pitchFamily="34" charset="-122"/>
                <a:cs typeface="Calibri" pitchFamily="34" charset="-120"/>
              </a:rPr>
              <a:t>A person reads that same optimized resume and feels nothing. Next.</a:t>
            </a:r>
            <a:endParaRPr lang="en-US" sz="1500" dirty="0"/>
          </a:p>
        </p:txBody>
      </p:sp>
      <p:sp>
        <p:nvSpPr>
          <p:cNvPr id="10" name="Text 8"/>
          <p:cNvSpPr txBox="1"/>
          <p:nvPr/>
        </p:nvSpPr>
        <p:spPr>
          <a:xfrm>
            <a:off x="548640" y="4343400"/>
            <a:ext cx="2743200" cy="457200"/>
          </a:xfrm>
          <a:prstGeom prst="rect">
            <a:avLst/>
          </a:prstGeom>
          <a:noFill/>
          <a:ln/>
        </p:spPr>
        <p:txBody>
          <a:bodyPr wrap="square" lIns="0" tIns="0" rIns="0" bIns="0" rtlCol="0" anchor="ctr"/>
          <a:lstStyle/>
          <a:p>
            <a:pPr indent="0" marL="0">
              <a:buNone/>
            </a:pPr>
            <a:r>
              <a:rPr lang="en-US" sz="1500" dirty="0">
                <a:solidFill>
                  <a:srgbClr val="667887"/>
                </a:solidFill>
                <a:latin typeface="Calibri" pitchFamily="34" charset="0"/>
                <a:ea typeface="Calibri" pitchFamily="34" charset="-122"/>
                <a:cs typeface="Calibri" pitchFamily="34" charset="-120"/>
              </a:rPr>
              <a:t>The way out:</a:t>
            </a:r>
            <a:endParaRPr lang="en-US" sz="1500" dirty="0"/>
          </a:p>
        </p:txBody>
      </p:sp>
      <p:sp>
        <p:nvSpPr>
          <p:cNvPr id="11" name="Text 9"/>
          <p:cNvSpPr txBox="1"/>
          <p:nvPr/>
        </p:nvSpPr>
        <p:spPr>
          <a:xfrm>
            <a:off x="548640" y="4709160"/>
            <a:ext cx="11091672" cy="73152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Specifics survive both gates.</a:t>
            </a:r>
            <a:endParaRPr lang="en-US" sz="4000" dirty="0"/>
          </a:p>
        </p:txBody>
      </p:sp>
      <p:sp>
        <p:nvSpPr>
          <p:cNvPr id="12" name="Text 10"/>
          <p:cNvSpPr txBox="1"/>
          <p:nvPr/>
        </p:nvSpPr>
        <p:spPr>
          <a:xfrm>
            <a:off x="548640" y="5532120"/>
            <a:ext cx="11091672" cy="457200"/>
          </a:xfrm>
          <a:prstGeom prst="rect">
            <a:avLst/>
          </a:prstGeom>
          <a:noFill/>
          <a:ln/>
        </p:spPr>
        <p:txBody>
          <a:bodyPr wrap="square" lIns="0" tIns="0" rIns="0" bIns="0" rtlCol="0" anchor="ctr"/>
          <a:lstStyle/>
          <a:p>
            <a:pPr indent="0" marL="0">
              <a:buNone/>
            </a:pPr>
            <a:r>
              <a:rPr lang="en-US" sz="1700" i="1" dirty="0">
                <a:solidFill>
                  <a:srgbClr val="FFB84D"/>
                </a:solidFill>
                <a:latin typeface="Calibri" pitchFamily="34" charset="0"/>
                <a:ea typeface="Calibri" pitchFamily="34" charset="-122"/>
                <a:cs typeface="Calibri" pitchFamily="34" charset="-120"/>
              </a:rPr>
              <a:t>Specific, verified, human beats optimized-but-generic. Every time.</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2436"/>
        </a:solidFill>
      </p:bgPr>
    </p:bg>
    <p:spTree>
      <p:nvGrpSpPr>
        <p:cNvPr id="1" name=""/>
        <p:cNvGrpSpPr/>
        <p:nvPr/>
      </p:nvGrpSpPr>
      <p:grpSpPr>
        <a:xfrm>
          <a:off x="0" y="0"/>
          <a:ext cx="0" cy="0"/>
          <a:chOff x="0" y="0"/>
          <a:chExt cx="0" cy="0"/>
        </a:xfrm>
      </p:grpSpPr>
      <p:sp>
        <p:nvSpPr>
          <p:cNvPr id="2" name="Text 0"/>
          <p:cNvSpPr txBox="1"/>
          <p:nvPr/>
        </p:nvSpPr>
        <p:spPr>
          <a:xfrm>
            <a:off x="548640" y="2377440"/>
            <a:ext cx="11091672" cy="548640"/>
          </a:xfrm>
          <a:prstGeom prst="rect">
            <a:avLst/>
          </a:prstGeom>
          <a:noFill/>
          <a:ln/>
        </p:spPr>
        <p:txBody>
          <a:bodyPr wrap="square" lIns="0" tIns="0" rIns="0" bIns="0" rtlCol="0" anchor="ctr"/>
          <a:lstStyle/>
          <a:p>
            <a:pPr indent="0" marL="0">
              <a:buNone/>
            </a:pPr>
            <a:r>
              <a:rPr lang="en-US" sz="1800" b="1" spc="400" kern="0" dirty="0">
                <a:solidFill>
                  <a:srgbClr val="FFB84D"/>
                </a:solidFill>
                <a:latin typeface="Calibri" pitchFamily="34" charset="0"/>
                <a:ea typeface="Calibri" pitchFamily="34" charset="-122"/>
                <a:cs typeface="Calibri" pitchFamily="34" charset="-120"/>
              </a:rPr>
              <a:t>ACT ONE</a:t>
            </a:r>
            <a:endParaRPr lang="en-US" sz="1800" dirty="0"/>
          </a:p>
        </p:txBody>
      </p:sp>
      <p:sp>
        <p:nvSpPr>
          <p:cNvPr id="3" name="Text 1"/>
          <p:cNvSpPr txBox="1"/>
          <p:nvPr/>
        </p:nvSpPr>
        <p:spPr>
          <a:xfrm>
            <a:off x="548640" y="2926080"/>
            <a:ext cx="11091672" cy="100584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Compete Stronger</a:t>
            </a:r>
            <a:endParaRPr lang="en-US" sz="5400" dirty="0"/>
          </a:p>
        </p:txBody>
      </p:sp>
      <p:sp>
        <p:nvSpPr>
          <p:cNvPr id="4" name="Text 2"/>
          <p:cNvSpPr txBox="1"/>
          <p:nvPr/>
        </p:nvSpPr>
        <p:spPr>
          <a:xfrm>
            <a:off x="548640" y="3977640"/>
            <a:ext cx="11091672" cy="548640"/>
          </a:xfrm>
          <a:prstGeom prst="rect">
            <a:avLst/>
          </a:prstGeom>
          <a:noFill/>
          <a:ln/>
        </p:spPr>
        <p:txBody>
          <a:bodyPr wrap="square" lIns="0" tIns="0" rIns="0" bIns="0" rtlCol="0" anchor="ctr"/>
          <a:lstStyle/>
          <a:p>
            <a:pPr indent="0" marL="0">
              <a:buNone/>
            </a:pPr>
            <a:r>
              <a:rPr lang="en-US" sz="1800" dirty="0">
                <a:solidFill>
                  <a:srgbClr val="C7D2DC"/>
                </a:solidFill>
                <a:latin typeface="Calibri" pitchFamily="34" charset="0"/>
                <a:ea typeface="Calibri" pitchFamily="34" charset="-122"/>
                <a:cs typeface="Calibri" pitchFamily="34" charset="-120"/>
              </a:rPr>
              <a:t>First, see exactly why the machine kills a good resume.</a:t>
            </a:r>
            <a:endParaRPr lang="en-US" sz="1800" dirty="0"/>
          </a:p>
        </p:txBody>
      </p:sp>
      <p:sp>
        <p:nvSpPr>
          <p:cNvPr id="5" name="Text 3"/>
          <p:cNvSpPr txBox="1"/>
          <p:nvPr/>
        </p:nvSpPr>
        <p:spPr>
          <a:xfrm>
            <a:off x="548640" y="6217920"/>
            <a:ext cx="11091672" cy="320040"/>
          </a:xfrm>
          <a:prstGeom prst="rect">
            <a:avLst/>
          </a:prstGeom>
          <a:noFill/>
          <a:ln/>
        </p:spPr>
        <p:txBody>
          <a:bodyPr wrap="square" lIns="0" tIns="0" rIns="0" bIns="0" rtlCol="0" anchor="ctr"/>
          <a:lstStyle/>
          <a:p>
            <a:pPr indent="0" marL="0">
              <a:buNone/>
            </a:pPr>
            <a:r>
              <a:rPr lang="en-US" sz="1200" i="1" dirty="0">
                <a:solidFill>
                  <a:srgbClr val="667887"/>
                </a:solidFill>
                <a:latin typeface="Calibri" pitchFamily="34" charset="0"/>
                <a:ea typeface="Calibri" pitchFamily="34" charset="-122"/>
                <a:cs typeface="Calibri" pitchFamily="34" charset="-120"/>
              </a:rPr>
              <a:t>The Smart Job Seeker’s Guide to AI</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6F9"/>
        </a:solidFill>
      </p:bgPr>
    </p:bg>
    <p:spTree>
      <p:nvGrpSpPr>
        <p:cNvPr id="1" name=""/>
        <p:cNvGrpSpPr/>
        <p:nvPr/>
      </p:nvGrpSpPr>
      <p:grpSpPr>
        <a:xfrm>
          <a:off x="0" y="0"/>
          <a:ext cx="0" cy="0"/>
          <a:chOff x="0" y="0"/>
          <a:chExt cx="0" cy="0"/>
        </a:xfrm>
      </p:grpSpPr>
      <p:sp>
        <p:nvSpPr>
          <p:cNvPr id="2" name="Text 0"/>
          <p:cNvSpPr txBox="1"/>
          <p:nvPr/>
        </p:nvSpPr>
        <p:spPr>
          <a:xfrm>
            <a:off x="548640" y="457200"/>
            <a:ext cx="11091672" cy="731520"/>
          </a:xfrm>
          <a:prstGeom prst="rect">
            <a:avLst/>
          </a:prstGeom>
          <a:noFill/>
          <a:ln/>
        </p:spPr>
        <p:txBody>
          <a:bodyPr wrap="square" lIns="0" tIns="0" rIns="0" bIns="0" rtlCol="0" anchor="ctr"/>
          <a:lstStyle/>
          <a:p>
            <a:pPr indent="0" marL="0">
              <a:buNone/>
            </a:pPr>
            <a:r>
              <a:rPr lang="en-US" sz="3400" b="1" dirty="0">
                <a:solidFill>
                  <a:srgbClr val="B9791A"/>
                </a:solidFill>
                <a:latin typeface="Cambria" pitchFamily="34" charset="0"/>
                <a:ea typeface="Cambria" pitchFamily="34" charset="-122"/>
                <a:cs typeface="Cambria" pitchFamily="34" charset="-120"/>
              </a:rPr>
              <a:t>LIVE  </a:t>
            </a:r>
            <a:pPr indent="0" marL="0">
              <a:buNone/>
            </a:pPr>
            <a:r>
              <a:rPr lang="en-US" sz="3400" b="1" dirty="0">
                <a:solidFill>
                  <a:srgbClr val="0F2436"/>
                </a:solidFill>
                <a:latin typeface="Cambria" pitchFamily="34" charset="0"/>
                <a:ea typeface="Cambria" pitchFamily="34" charset="-122"/>
                <a:cs typeface="Cambria" pitchFamily="34" charset="-120"/>
              </a:rPr>
              <a:t>Watch me screen this candidate</a:t>
            </a:r>
            <a:endParaRPr lang="en-US" sz="3400" dirty="0"/>
          </a:p>
        </p:txBody>
      </p:sp>
      <p:sp>
        <p:nvSpPr>
          <p:cNvPr id="3" name="Text 1"/>
          <p:cNvSpPr txBox="1"/>
          <p:nvPr/>
        </p:nvSpPr>
        <p:spPr>
          <a:xfrm>
            <a:off x="548640" y="1188720"/>
            <a:ext cx="11091672" cy="411480"/>
          </a:xfrm>
          <a:prstGeom prst="rect">
            <a:avLst/>
          </a:prstGeom>
          <a:noFill/>
          <a:ln/>
        </p:spPr>
        <p:txBody>
          <a:bodyPr wrap="square" lIns="0" tIns="0" rIns="0" bIns="0" rtlCol="0" anchor="ctr"/>
          <a:lstStyle/>
          <a:p>
            <a:pPr indent="0" marL="0">
              <a:buNone/>
            </a:pPr>
            <a:r>
              <a:rPr lang="en-US" sz="1600" dirty="0">
                <a:solidFill>
                  <a:srgbClr val="20303C"/>
                </a:solidFill>
                <a:latin typeface="Calibri" pitchFamily="34" charset="0"/>
                <a:ea typeface="Calibri" pitchFamily="34" charset="-122"/>
                <a:cs typeface="Calibri" pitchFamily="34" charset="-120"/>
              </a:rPr>
              <a:t>One resume. One job description. I read it the way a recruiter and an ATS actually do.</a:t>
            </a:r>
            <a:endParaRPr lang="en-US" sz="1600" dirty="0"/>
          </a:p>
        </p:txBody>
      </p:sp>
      <p:sp>
        <p:nvSpPr>
          <p:cNvPr id="4" name="Shape 2"/>
          <p:cNvSpPr/>
          <p:nvPr/>
        </p:nvSpPr>
        <p:spPr>
          <a:xfrm>
            <a:off x="548640" y="1920240"/>
            <a:ext cx="3429000" cy="2468880"/>
          </a:xfrm>
          <a:prstGeom prst="roundRect">
            <a:avLst>
              <a:gd name="adj" fmla="val 3333"/>
            </a:avLst>
          </a:prstGeom>
          <a:solidFill>
            <a:srgbClr val="FFFFFF"/>
          </a:solidFill>
          <a:ln w="12700">
            <a:solidFill>
              <a:srgbClr val="DCE3EA"/>
            </a:solidFill>
            <a:prstDash val="solid"/>
          </a:ln>
        </p:spPr>
      </p:sp>
      <p:sp>
        <p:nvSpPr>
          <p:cNvPr id="5" name="Text 3"/>
          <p:cNvSpPr txBox="1"/>
          <p:nvPr/>
        </p:nvSpPr>
        <p:spPr>
          <a:xfrm>
            <a:off x="822960" y="2148840"/>
            <a:ext cx="2880360" cy="822960"/>
          </a:xfrm>
          <a:prstGeom prst="rect">
            <a:avLst/>
          </a:prstGeom>
          <a:noFill/>
          <a:ln/>
        </p:spPr>
        <p:txBody>
          <a:bodyPr wrap="square" lIns="0" tIns="0" rIns="0" bIns="0" rtlCol="0" anchor="ctr"/>
          <a:lstStyle/>
          <a:p>
            <a:pPr indent="0" marL="0">
              <a:buNone/>
            </a:pPr>
            <a:r>
              <a:rPr lang="en-US" sz="1800" b="1" dirty="0">
                <a:solidFill>
                  <a:srgbClr val="0F2436"/>
                </a:solidFill>
                <a:latin typeface="Cambria" pitchFamily="34" charset="0"/>
                <a:ea typeface="Cambria" pitchFamily="34" charset="-122"/>
                <a:cs typeface="Cambria" pitchFamily="34" charset="-120"/>
              </a:rPr>
              <a:t>What the parser sees</a:t>
            </a:r>
            <a:endParaRPr lang="en-US" sz="1800" dirty="0"/>
          </a:p>
        </p:txBody>
      </p:sp>
      <p:sp>
        <p:nvSpPr>
          <p:cNvPr id="6" name="Text 4"/>
          <p:cNvSpPr txBox="1"/>
          <p:nvPr/>
        </p:nvSpPr>
        <p:spPr>
          <a:xfrm>
            <a:off x="822960" y="2971800"/>
            <a:ext cx="2880360" cy="123444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Format breaks, buried titles, skills the software can’t match to the job.</a:t>
            </a:r>
            <a:endParaRPr lang="en-US" sz="1400" dirty="0"/>
          </a:p>
        </p:txBody>
      </p:sp>
      <p:sp>
        <p:nvSpPr>
          <p:cNvPr id="7" name="Shape 5"/>
          <p:cNvSpPr/>
          <p:nvPr/>
        </p:nvSpPr>
        <p:spPr>
          <a:xfrm>
            <a:off x="4379976" y="1920240"/>
            <a:ext cx="3429000" cy="2468880"/>
          </a:xfrm>
          <a:prstGeom prst="roundRect">
            <a:avLst>
              <a:gd name="adj" fmla="val 3333"/>
            </a:avLst>
          </a:prstGeom>
          <a:solidFill>
            <a:srgbClr val="FFFFFF"/>
          </a:solidFill>
          <a:ln w="12700">
            <a:solidFill>
              <a:srgbClr val="DCE3EA"/>
            </a:solidFill>
            <a:prstDash val="solid"/>
          </a:ln>
        </p:spPr>
      </p:sp>
      <p:sp>
        <p:nvSpPr>
          <p:cNvPr id="8" name="Text 6"/>
          <p:cNvSpPr txBox="1"/>
          <p:nvPr/>
        </p:nvSpPr>
        <p:spPr>
          <a:xfrm>
            <a:off x="4654296" y="2148840"/>
            <a:ext cx="2880360" cy="822960"/>
          </a:xfrm>
          <a:prstGeom prst="rect">
            <a:avLst/>
          </a:prstGeom>
          <a:noFill/>
          <a:ln/>
        </p:spPr>
        <p:txBody>
          <a:bodyPr wrap="square" lIns="0" tIns="0" rIns="0" bIns="0" rtlCol="0" anchor="ctr"/>
          <a:lstStyle/>
          <a:p>
            <a:pPr indent="0" marL="0">
              <a:buNone/>
            </a:pPr>
            <a:r>
              <a:rPr lang="en-US" sz="1800" b="1" dirty="0">
                <a:solidFill>
                  <a:srgbClr val="0F2436"/>
                </a:solidFill>
                <a:latin typeface="Cambria" pitchFamily="34" charset="0"/>
                <a:ea typeface="Cambria" pitchFamily="34" charset="-122"/>
                <a:cs typeface="Cambria" pitchFamily="34" charset="-120"/>
              </a:rPr>
              <a:t>What the AI ranks</a:t>
            </a:r>
            <a:endParaRPr lang="en-US" sz="1800" dirty="0"/>
          </a:p>
        </p:txBody>
      </p:sp>
      <p:sp>
        <p:nvSpPr>
          <p:cNvPr id="9" name="Text 7"/>
          <p:cNvSpPr txBox="1"/>
          <p:nvPr/>
        </p:nvSpPr>
        <p:spPr>
          <a:xfrm>
            <a:off x="4654296" y="2971800"/>
            <a:ext cx="2880360" cy="123444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Generic phrasing scores as “average.” Average never makes the shortlist.</a:t>
            </a:r>
            <a:endParaRPr lang="en-US" sz="1400" dirty="0"/>
          </a:p>
        </p:txBody>
      </p:sp>
      <p:sp>
        <p:nvSpPr>
          <p:cNvPr id="10" name="Shape 8"/>
          <p:cNvSpPr/>
          <p:nvPr/>
        </p:nvSpPr>
        <p:spPr>
          <a:xfrm>
            <a:off x="8211312" y="1920240"/>
            <a:ext cx="3429000" cy="2468880"/>
          </a:xfrm>
          <a:prstGeom prst="roundRect">
            <a:avLst>
              <a:gd name="adj" fmla="val 3333"/>
            </a:avLst>
          </a:prstGeom>
          <a:solidFill>
            <a:srgbClr val="FFFFFF"/>
          </a:solidFill>
          <a:ln w="12700">
            <a:solidFill>
              <a:srgbClr val="DCE3EA"/>
            </a:solidFill>
            <a:prstDash val="solid"/>
          </a:ln>
        </p:spPr>
      </p:sp>
      <p:sp>
        <p:nvSpPr>
          <p:cNvPr id="11" name="Text 9"/>
          <p:cNvSpPr txBox="1"/>
          <p:nvPr/>
        </p:nvSpPr>
        <p:spPr>
          <a:xfrm>
            <a:off x="8485632" y="2148840"/>
            <a:ext cx="2880360" cy="822960"/>
          </a:xfrm>
          <a:prstGeom prst="rect">
            <a:avLst/>
          </a:prstGeom>
          <a:noFill/>
          <a:ln/>
        </p:spPr>
        <p:txBody>
          <a:bodyPr wrap="square" lIns="0" tIns="0" rIns="0" bIns="0" rtlCol="0" anchor="ctr"/>
          <a:lstStyle/>
          <a:p>
            <a:pPr indent="0" marL="0">
              <a:buNone/>
            </a:pPr>
            <a:r>
              <a:rPr lang="en-US" sz="1800" b="1" dirty="0">
                <a:solidFill>
                  <a:srgbClr val="0F2436"/>
                </a:solidFill>
                <a:latin typeface="Cambria" pitchFamily="34" charset="0"/>
                <a:ea typeface="Cambria" pitchFamily="34" charset="-122"/>
                <a:cs typeface="Cambria" pitchFamily="34" charset="-120"/>
              </a:rPr>
              <a:t>What the recruiter feels</a:t>
            </a:r>
            <a:endParaRPr lang="en-US" sz="1800" dirty="0"/>
          </a:p>
        </p:txBody>
      </p:sp>
      <p:sp>
        <p:nvSpPr>
          <p:cNvPr id="12" name="Text 10"/>
          <p:cNvSpPr txBox="1"/>
          <p:nvPr/>
        </p:nvSpPr>
        <p:spPr>
          <a:xfrm>
            <a:off x="8485632" y="2971800"/>
            <a:ext cx="2880360" cy="123444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Ten seconds. No specifics, no proof, nothing memorable. Pass.</a:t>
            </a:r>
            <a:endParaRPr lang="en-US" sz="1400" dirty="0"/>
          </a:p>
        </p:txBody>
      </p:sp>
      <p:sp>
        <p:nvSpPr>
          <p:cNvPr id="13" name="Shape 11"/>
          <p:cNvSpPr/>
          <p:nvPr/>
        </p:nvSpPr>
        <p:spPr>
          <a:xfrm>
            <a:off x="548640" y="4709160"/>
            <a:ext cx="11091672" cy="1234440"/>
          </a:xfrm>
          <a:prstGeom prst="roundRect">
            <a:avLst>
              <a:gd name="adj" fmla="val 6667"/>
            </a:avLst>
          </a:prstGeom>
          <a:solidFill>
            <a:srgbClr val="0F2436"/>
          </a:solidFill>
          <a:ln/>
        </p:spPr>
      </p:sp>
      <p:sp>
        <p:nvSpPr>
          <p:cNvPr id="14" name="Text 12"/>
          <p:cNvSpPr txBox="1"/>
          <p:nvPr/>
        </p:nvSpPr>
        <p:spPr>
          <a:xfrm>
            <a:off x="868680" y="4846320"/>
            <a:ext cx="3657600" cy="365760"/>
          </a:xfrm>
          <a:prstGeom prst="rect">
            <a:avLst/>
          </a:prstGeom>
          <a:noFill/>
          <a:ln/>
        </p:spPr>
        <p:txBody>
          <a:bodyPr wrap="square" lIns="0" tIns="0" rIns="0" bIns="0" rtlCol="0" anchor="ctr"/>
          <a:lstStyle/>
          <a:p>
            <a:pPr indent="0" marL="0">
              <a:buNone/>
            </a:pPr>
            <a:r>
              <a:rPr lang="en-US" sz="1200" b="1" spc="200" kern="0" dirty="0">
                <a:solidFill>
                  <a:srgbClr val="FFB84D"/>
                </a:solidFill>
                <a:latin typeface="Calibri" pitchFamily="34" charset="0"/>
                <a:ea typeface="Calibri" pitchFamily="34" charset="-122"/>
                <a:cs typeface="Calibri" pitchFamily="34" charset="-120"/>
              </a:rPr>
              <a:t>The diagnosis</a:t>
            </a:r>
            <a:endParaRPr lang="en-US" sz="1200" dirty="0"/>
          </a:p>
        </p:txBody>
      </p:sp>
      <p:sp>
        <p:nvSpPr>
          <p:cNvPr id="15" name="Text 13"/>
          <p:cNvSpPr txBox="1"/>
          <p:nvPr/>
        </p:nvSpPr>
        <p:spPr>
          <a:xfrm>
            <a:off x="868680" y="5166360"/>
            <a:ext cx="10451592" cy="68580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This resume isn’t bad. It’s invisible. It’s optimized enough to sound like everyone, specific enough to be nobody. Now we fix that, live.</a:t>
            </a:r>
            <a:endParaRPr lang="en-US" sz="1500" dirty="0"/>
          </a:p>
        </p:txBody>
      </p:sp>
      <p:sp>
        <p:nvSpPr>
          <p:cNvPr id="16" name="Text 14"/>
          <p:cNvSpPr txBox="1"/>
          <p:nvPr/>
        </p:nvSpPr>
        <p:spPr>
          <a:xfrm>
            <a:off x="548640" y="6473952"/>
            <a:ext cx="11091672" cy="274320"/>
          </a:xfrm>
          <a:prstGeom prst="rect">
            <a:avLst/>
          </a:prstGeom>
          <a:noFill/>
          <a:ln/>
        </p:spPr>
        <p:txBody>
          <a:bodyPr wrap="square" lIns="0" tIns="0" rIns="0" bIns="0" rtlCol="0" anchor="ctr"/>
          <a:lstStyle/>
          <a:p>
            <a:pPr algn="l" indent="0" marL="0">
              <a:buNone/>
            </a:pPr>
            <a:r>
              <a:rPr lang="en-US" sz="900" dirty="0">
                <a:solidFill>
                  <a:srgbClr val="667887"/>
                </a:solidFill>
                <a:latin typeface="Calibri" pitchFamily="34" charset="0"/>
                <a:ea typeface="Calibri" pitchFamily="34" charset="-122"/>
                <a:cs typeface="Calibri" pitchFamily="34" charset="-120"/>
              </a:rPr>
              <a:t>Sam Velu  |  AI in the Job Search  |  The Breakfast Club NJ  |  Sept 12, 2026</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2436"/>
        </a:solidFill>
      </p:bgPr>
    </p:bg>
    <p:spTree>
      <p:nvGrpSpPr>
        <p:cNvPr id="1" name=""/>
        <p:cNvGrpSpPr/>
        <p:nvPr/>
      </p:nvGrpSpPr>
      <p:grpSpPr>
        <a:xfrm>
          <a:off x="0" y="0"/>
          <a:ext cx="0" cy="0"/>
          <a:chOff x="0" y="0"/>
          <a:chExt cx="0" cy="0"/>
        </a:xfrm>
      </p:grpSpPr>
      <p:sp>
        <p:nvSpPr>
          <p:cNvPr id="2" name="Text 0"/>
          <p:cNvSpPr txBox="1"/>
          <p:nvPr/>
        </p:nvSpPr>
        <p:spPr>
          <a:xfrm>
            <a:off x="548640" y="2377440"/>
            <a:ext cx="11091672" cy="548640"/>
          </a:xfrm>
          <a:prstGeom prst="rect">
            <a:avLst/>
          </a:prstGeom>
          <a:noFill/>
          <a:ln/>
        </p:spPr>
        <p:txBody>
          <a:bodyPr wrap="square" lIns="0" tIns="0" rIns="0" bIns="0" rtlCol="0" anchor="ctr"/>
          <a:lstStyle/>
          <a:p>
            <a:pPr indent="0" marL="0">
              <a:buNone/>
            </a:pPr>
            <a:r>
              <a:rPr lang="en-US" sz="1800" b="1" spc="400" kern="0" dirty="0">
                <a:solidFill>
                  <a:srgbClr val="FFB84D"/>
                </a:solidFill>
                <a:latin typeface="Calibri" pitchFamily="34" charset="0"/>
                <a:ea typeface="Calibri" pitchFamily="34" charset="-122"/>
                <a:cs typeface="Calibri" pitchFamily="34" charset="-120"/>
              </a:rPr>
              <a:t>ACT TWO</a:t>
            </a:r>
            <a:endParaRPr lang="en-US" sz="1800" dirty="0"/>
          </a:p>
        </p:txBody>
      </p:sp>
      <p:sp>
        <p:nvSpPr>
          <p:cNvPr id="3" name="Text 1"/>
          <p:cNvSpPr txBox="1"/>
          <p:nvPr/>
        </p:nvSpPr>
        <p:spPr>
          <a:xfrm>
            <a:off x="548640" y="2926080"/>
            <a:ext cx="11091672" cy="100584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Apply Faster</a:t>
            </a:r>
            <a:endParaRPr lang="en-US" sz="5400" dirty="0"/>
          </a:p>
        </p:txBody>
      </p:sp>
      <p:sp>
        <p:nvSpPr>
          <p:cNvPr id="4" name="Text 2"/>
          <p:cNvSpPr txBox="1"/>
          <p:nvPr/>
        </p:nvSpPr>
        <p:spPr>
          <a:xfrm>
            <a:off x="548640" y="3977640"/>
            <a:ext cx="11091672" cy="548640"/>
          </a:xfrm>
          <a:prstGeom prst="rect">
            <a:avLst/>
          </a:prstGeom>
          <a:noFill/>
          <a:ln/>
        </p:spPr>
        <p:txBody>
          <a:bodyPr wrap="square" lIns="0" tIns="0" rIns="0" bIns="0" rtlCol="0" anchor="ctr"/>
          <a:lstStyle/>
          <a:p>
            <a:pPr indent="0" marL="0">
              <a:buNone/>
            </a:pPr>
            <a:r>
              <a:rPr lang="en-US" sz="1800" dirty="0">
                <a:solidFill>
                  <a:srgbClr val="C7D2DC"/>
                </a:solidFill>
                <a:latin typeface="Calibri" pitchFamily="34" charset="0"/>
                <a:ea typeface="Calibri" pitchFamily="34" charset="-122"/>
                <a:cs typeface="Calibri" pitchFamily="34" charset="-120"/>
              </a:rPr>
              <a:t>Rebuild the resume and the research with free AI, from your real facts.</a:t>
            </a:r>
            <a:endParaRPr lang="en-US" sz="1800" dirty="0"/>
          </a:p>
        </p:txBody>
      </p:sp>
      <p:sp>
        <p:nvSpPr>
          <p:cNvPr id="5" name="Text 3"/>
          <p:cNvSpPr txBox="1"/>
          <p:nvPr/>
        </p:nvSpPr>
        <p:spPr>
          <a:xfrm>
            <a:off x="548640" y="6217920"/>
            <a:ext cx="11091672" cy="320040"/>
          </a:xfrm>
          <a:prstGeom prst="rect">
            <a:avLst/>
          </a:prstGeom>
          <a:noFill/>
          <a:ln/>
        </p:spPr>
        <p:txBody>
          <a:bodyPr wrap="square" lIns="0" tIns="0" rIns="0" bIns="0" rtlCol="0" anchor="ctr"/>
          <a:lstStyle/>
          <a:p>
            <a:pPr indent="0" marL="0">
              <a:buNone/>
            </a:pPr>
            <a:r>
              <a:rPr lang="en-US" sz="1200" i="1" dirty="0">
                <a:solidFill>
                  <a:srgbClr val="667887"/>
                </a:solidFill>
                <a:latin typeface="Calibri" pitchFamily="34" charset="0"/>
                <a:ea typeface="Calibri" pitchFamily="34" charset="-122"/>
                <a:cs typeface="Calibri" pitchFamily="34" charset="-120"/>
              </a:rPr>
              <a:t>The Smart Job Seeker’s Guide to AI</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6F9"/>
        </a:solidFill>
      </p:bgPr>
    </p:bg>
    <p:spTree>
      <p:nvGrpSpPr>
        <p:cNvPr id="1" name=""/>
        <p:cNvGrpSpPr/>
        <p:nvPr/>
      </p:nvGrpSpPr>
      <p:grpSpPr>
        <a:xfrm>
          <a:off x="0" y="0"/>
          <a:ext cx="0" cy="0"/>
          <a:chOff x="0" y="0"/>
          <a:chExt cx="0" cy="0"/>
        </a:xfrm>
      </p:grpSpPr>
      <p:sp>
        <p:nvSpPr>
          <p:cNvPr id="2" name="Text 0"/>
          <p:cNvSpPr txBox="1"/>
          <p:nvPr/>
        </p:nvSpPr>
        <p:spPr>
          <a:xfrm>
            <a:off x="548640" y="457200"/>
            <a:ext cx="11091672" cy="731520"/>
          </a:xfrm>
          <a:prstGeom prst="rect">
            <a:avLst/>
          </a:prstGeom>
          <a:noFill/>
          <a:ln/>
        </p:spPr>
        <p:txBody>
          <a:bodyPr wrap="square" lIns="0" tIns="0" rIns="0" bIns="0" rtlCol="0" anchor="ctr"/>
          <a:lstStyle/>
          <a:p>
            <a:pPr indent="0" marL="0">
              <a:buNone/>
            </a:pPr>
            <a:r>
              <a:rPr lang="en-US" sz="3200" b="1" dirty="0">
                <a:solidFill>
                  <a:srgbClr val="B9791A"/>
                </a:solidFill>
                <a:latin typeface="Cambria" pitchFamily="34" charset="0"/>
                <a:ea typeface="Cambria" pitchFamily="34" charset="-122"/>
                <a:cs typeface="Cambria" pitchFamily="34" charset="-120"/>
              </a:rPr>
              <a:t>LIVE  </a:t>
            </a:r>
            <a:pPr indent="0" marL="0">
              <a:buNone/>
            </a:pPr>
            <a:r>
              <a:rPr lang="en-US" sz="3200" b="1" dirty="0">
                <a:solidFill>
                  <a:srgbClr val="0F2436"/>
                </a:solidFill>
                <a:latin typeface="Cambria" pitchFamily="34" charset="0"/>
                <a:ea typeface="Cambria" pitchFamily="34" charset="-122"/>
                <a:cs typeface="Cambria" pitchFamily="34" charset="-120"/>
              </a:rPr>
              <a:t>Master → Targeted Resume</a:t>
            </a:r>
            <a:endParaRPr lang="en-US" sz="3200" dirty="0"/>
          </a:p>
        </p:txBody>
      </p:sp>
      <p:sp>
        <p:nvSpPr>
          <p:cNvPr id="3" name="Text 1"/>
          <p:cNvSpPr txBox="1"/>
          <p:nvPr/>
        </p:nvSpPr>
        <p:spPr>
          <a:xfrm>
            <a:off x="548640" y="1188720"/>
            <a:ext cx="11091672" cy="411480"/>
          </a:xfrm>
          <a:prstGeom prst="rect">
            <a:avLst/>
          </a:prstGeom>
          <a:noFill/>
          <a:ln/>
        </p:spPr>
        <p:txBody>
          <a:bodyPr wrap="square" lIns="0" tIns="0" rIns="0" bIns="0" rtlCol="0" anchor="ctr"/>
          <a:lstStyle/>
          <a:p>
            <a:pPr indent="0" marL="0">
              <a:buNone/>
            </a:pPr>
            <a:r>
              <a:rPr lang="en-US" sz="1500" dirty="0">
                <a:solidFill>
                  <a:srgbClr val="20303C"/>
                </a:solidFill>
                <a:latin typeface="Calibri" pitchFamily="34" charset="0"/>
                <a:ea typeface="Calibri" pitchFamily="34" charset="-122"/>
                <a:cs typeface="Calibri" pitchFamily="34" charset="-120"/>
              </a:rPr>
              <a:t>Tool: Claude (free). One Master Resume in, a tailored resume out, using only facts you already have.</a:t>
            </a:r>
            <a:endParaRPr lang="en-US" sz="1500" dirty="0"/>
          </a:p>
        </p:txBody>
      </p:sp>
      <p:sp>
        <p:nvSpPr>
          <p:cNvPr id="4" name="Shape 2"/>
          <p:cNvSpPr/>
          <p:nvPr/>
        </p:nvSpPr>
        <p:spPr>
          <a:xfrm>
            <a:off x="548640" y="1828800"/>
            <a:ext cx="5486400" cy="3200400"/>
          </a:xfrm>
          <a:prstGeom prst="roundRect">
            <a:avLst>
              <a:gd name="adj" fmla="val 2571"/>
            </a:avLst>
          </a:prstGeom>
          <a:solidFill>
            <a:srgbClr val="0F2436"/>
          </a:solidFill>
          <a:ln/>
        </p:spPr>
      </p:sp>
      <p:sp>
        <p:nvSpPr>
          <p:cNvPr id="5" name="Text 3"/>
          <p:cNvSpPr txBox="1"/>
          <p:nvPr/>
        </p:nvSpPr>
        <p:spPr>
          <a:xfrm>
            <a:off x="868680" y="2011680"/>
            <a:ext cx="4846320" cy="365760"/>
          </a:xfrm>
          <a:prstGeom prst="rect">
            <a:avLst/>
          </a:prstGeom>
          <a:noFill/>
          <a:ln/>
        </p:spPr>
        <p:txBody>
          <a:bodyPr wrap="square" lIns="0" tIns="0" rIns="0" bIns="0" rtlCol="0" anchor="ctr"/>
          <a:lstStyle/>
          <a:p>
            <a:pPr indent="0" marL="0">
              <a:buNone/>
            </a:pPr>
            <a:r>
              <a:rPr lang="en-US" sz="1200" b="1" spc="200" kern="0" dirty="0">
                <a:solidFill>
                  <a:srgbClr val="FFB84D"/>
                </a:solidFill>
                <a:latin typeface="Calibri" pitchFamily="34" charset="0"/>
                <a:ea typeface="Calibri" pitchFamily="34" charset="-122"/>
                <a:cs typeface="Calibri" pitchFamily="34" charset="-120"/>
              </a:rPr>
              <a:t>The prompt skeleton</a:t>
            </a:r>
            <a:endParaRPr lang="en-US" sz="1200" dirty="0"/>
          </a:p>
        </p:txBody>
      </p:sp>
      <p:sp>
        <p:nvSpPr>
          <p:cNvPr id="6" name="Text 4"/>
          <p:cNvSpPr txBox="1"/>
          <p:nvPr/>
        </p:nvSpPr>
        <p:spPr>
          <a:xfrm>
            <a:off x="868680" y="2423160"/>
            <a:ext cx="4846320" cy="2468880"/>
          </a:xfrm>
          <a:prstGeom prst="rect">
            <a:avLst/>
          </a:prstGeom>
          <a:noFill/>
          <a:ln/>
        </p:spPr>
        <p:txBody>
          <a:bodyPr wrap="square" lIns="0" tIns="0" rIns="0" bIns="0" rtlCol="0" anchor="ctr"/>
          <a:lstStyle/>
          <a:p>
            <a:pPr indent="0" marL="0">
              <a:lnSpc>
                <a:spcPct val="115000"/>
              </a:lnSpc>
              <a:buNone/>
            </a:pPr>
            <a:r>
              <a:rPr lang="en-US" sz="1450" b="1" dirty="0">
                <a:solidFill>
                  <a:srgbClr val="FFB84D"/>
                </a:solidFill>
                <a:latin typeface="Calibri" pitchFamily="34" charset="0"/>
                <a:ea typeface="Calibri" pitchFamily="34" charset="-122"/>
                <a:cs typeface="Calibri" pitchFamily="34" charset="-120"/>
              </a:rPr>
              <a:t>INPUT  </a:t>
            </a:r>
            <a:pPr indent="0" marL="0">
              <a:lnSpc>
                <a:spcPct val="115000"/>
              </a:lnSpc>
              <a:buNone/>
            </a:pPr>
            <a:r>
              <a:rPr lang="en-US" sz="1450" dirty="0">
                <a:solidFill>
                  <a:srgbClr val="FFFFFF"/>
                </a:solidFill>
                <a:latin typeface="Calibri" pitchFamily="34" charset="0"/>
                <a:ea typeface="Calibri" pitchFamily="34" charset="-122"/>
                <a:cs typeface="Calibri" pitchFamily="34" charset="-120"/>
              </a:rPr>
              <a:t>Master resume + the exact job description</a:t>
            </a:r>
            <a:pPr indent="0" marL="0">
              <a:lnSpc>
                <a:spcPct val="115000"/>
              </a:lnSpc>
              <a:buNone/>
            </a:pPr>
            <a:r>
              <a:rPr lang="en-US" sz="1450" dirty="0">
                <a:solidFill>
                  <a:srgbClr val="000000"/>
                </a:solidFill>
                <a:latin typeface="Calibri" pitchFamily="34" charset="0"/>
                <a:ea typeface="Calibri" pitchFamily="34" charset="-122"/>
                <a:cs typeface="Calibri" pitchFamily="34" charset="-120"/>
              </a:rPr>
              <a:t>
</a:t>
            </a:r>
            <a:pPr indent="0" marL="0">
              <a:lnSpc>
                <a:spcPct val="115000"/>
              </a:lnSpc>
              <a:buNone/>
            </a:pPr>
            <a:r>
              <a:rPr lang="en-US" sz="1450" b="1" dirty="0">
                <a:solidFill>
                  <a:srgbClr val="FFB84D"/>
                </a:solidFill>
                <a:latin typeface="Calibri" pitchFamily="34" charset="0"/>
                <a:ea typeface="Calibri" pitchFamily="34" charset="-122"/>
                <a:cs typeface="Calibri" pitchFamily="34" charset="-120"/>
              </a:rPr>
              <a:t>INSTRUCTIONS  </a:t>
            </a:r>
            <a:pPr indent="0" marL="0">
              <a:lnSpc>
                <a:spcPct val="115000"/>
              </a:lnSpc>
              <a:buNone/>
            </a:pPr>
            <a:r>
              <a:rPr lang="en-US" sz="1450" dirty="0">
                <a:solidFill>
                  <a:srgbClr val="FFFFFF"/>
                </a:solidFill>
                <a:latin typeface="Calibri" pitchFamily="34" charset="0"/>
                <a:ea typeface="Calibri" pitchFamily="34" charset="-122"/>
                <a:cs typeface="Calibri" pitchFamily="34" charset="-120"/>
              </a:rPr>
              <a:t>Keep format. Rewrite bullets as DIAR. Use JD keywords only where my Master supports them. Use ONLY my facts.</a:t>
            </a:r>
            <a:pPr indent="0" marL="0">
              <a:lnSpc>
                <a:spcPct val="115000"/>
              </a:lnSpc>
              <a:buNone/>
            </a:pPr>
            <a:r>
              <a:rPr lang="en-US" sz="1450" dirty="0">
                <a:solidFill>
                  <a:srgbClr val="000000"/>
                </a:solidFill>
                <a:latin typeface="Calibri" pitchFamily="34" charset="0"/>
                <a:ea typeface="Calibri" pitchFamily="34" charset="-122"/>
                <a:cs typeface="Calibri" pitchFamily="34" charset="-120"/>
              </a:rPr>
              <a:t>
</a:t>
            </a:r>
            <a:pPr indent="0" marL="0">
              <a:lnSpc>
                <a:spcPct val="115000"/>
              </a:lnSpc>
              <a:buNone/>
            </a:pPr>
            <a:r>
              <a:rPr lang="en-US" sz="1450" b="1" dirty="0">
                <a:solidFill>
                  <a:srgbClr val="FFB84D"/>
                </a:solidFill>
                <a:latin typeface="Calibri" pitchFamily="34" charset="0"/>
                <a:ea typeface="Calibri" pitchFamily="34" charset="-122"/>
                <a:cs typeface="Calibri" pitchFamily="34" charset="-120"/>
              </a:rPr>
              <a:t>RESULTS  </a:t>
            </a:r>
            <a:pPr indent="0" marL="0">
              <a:lnSpc>
                <a:spcPct val="115000"/>
              </a:lnSpc>
              <a:buNone/>
            </a:pPr>
            <a:r>
              <a:rPr lang="en-US" sz="1450" dirty="0">
                <a:solidFill>
                  <a:srgbClr val="FFFFFF"/>
                </a:solidFill>
                <a:latin typeface="Calibri" pitchFamily="34" charset="0"/>
                <a:ea typeface="Calibri" pitchFamily="34" charset="-122"/>
                <a:cs typeface="Calibri" pitchFamily="34" charset="-120"/>
              </a:rPr>
              <a:t>Targeted resume + an audit table: Original | Revised | Source</a:t>
            </a:r>
            <a:pPr indent="0" marL="0">
              <a:lnSpc>
                <a:spcPct val="115000"/>
              </a:lnSpc>
              <a:buNone/>
            </a:pPr>
            <a:r>
              <a:rPr lang="en-US" sz="1450" dirty="0">
                <a:solidFill>
                  <a:srgbClr val="000000"/>
                </a:solidFill>
                <a:latin typeface="Calibri" pitchFamily="34" charset="0"/>
                <a:ea typeface="Calibri" pitchFamily="34" charset="-122"/>
                <a:cs typeface="Calibri" pitchFamily="34" charset="-120"/>
              </a:rPr>
              <a:t>
</a:t>
            </a:r>
            <a:pPr indent="0" marL="0">
              <a:lnSpc>
                <a:spcPct val="115000"/>
              </a:lnSpc>
              <a:buNone/>
            </a:pPr>
            <a:r>
              <a:rPr lang="en-US" sz="1450" b="1" dirty="0">
                <a:solidFill>
                  <a:srgbClr val="FFB84D"/>
                </a:solidFill>
                <a:latin typeface="Calibri" pitchFamily="34" charset="0"/>
                <a:ea typeface="Calibri" pitchFamily="34" charset="-122"/>
                <a:cs typeface="Calibri" pitchFamily="34" charset="-120"/>
              </a:rPr>
              <a:t>VERIFY  </a:t>
            </a:r>
            <a:pPr indent="0" marL="0">
              <a:lnSpc>
                <a:spcPct val="115000"/>
              </a:lnSpc>
              <a:buNone/>
            </a:pPr>
            <a:r>
              <a:rPr lang="en-US" sz="1450" dirty="0">
                <a:solidFill>
                  <a:srgbClr val="FFFFFF"/>
                </a:solidFill>
                <a:latin typeface="Calibri" pitchFamily="34" charset="0"/>
                <a:ea typeface="Calibri" pitchFamily="34" charset="-122"/>
                <a:cs typeface="Calibri" pitchFamily="34" charset="-120"/>
              </a:rPr>
              <a:t>Flag every GAP. Then run /blindspot for my top 5 weaknesses.</a:t>
            </a:r>
            <a:endParaRPr lang="en-US" sz="1450" dirty="0"/>
          </a:p>
        </p:txBody>
      </p:sp>
      <p:sp>
        <p:nvSpPr>
          <p:cNvPr id="7" name="Text 5"/>
          <p:cNvSpPr txBox="1"/>
          <p:nvPr/>
        </p:nvSpPr>
        <p:spPr>
          <a:xfrm>
            <a:off x="6446520" y="1874520"/>
            <a:ext cx="5120640" cy="457200"/>
          </a:xfrm>
          <a:prstGeom prst="rect">
            <a:avLst/>
          </a:prstGeom>
          <a:noFill/>
          <a:ln/>
        </p:spPr>
        <p:txBody>
          <a:bodyPr wrap="square" lIns="0" tIns="0" rIns="0" bIns="0" rtlCol="0" anchor="ctr"/>
          <a:lstStyle/>
          <a:p>
            <a:pPr indent="0" marL="0">
              <a:buNone/>
            </a:pPr>
            <a:r>
              <a:rPr lang="en-US" sz="2000" b="1" dirty="0">
                <a:solidFill>
                  <a:srgbClr val="0F2436"/>
                </a:solidFill>
                <a:latin typeface="Cambria" pitchFamily="34" charset="0"/>
                <a:ea typeface="Cambria" pitchFamily="34" charset="-122"/>
                <a:cs typeface="Cambria" pitchFamily="34" charset="-120"/>
              </a:rPr>
              <a:t>Why it beats the machine</a:t>
            </a:r>
            <a:endParaRPr lang="en-US" sz="2000" dirty="0"/>
          </a:p>
        </p:txBody>
      </p:sp>
      <p:sp>
        <p:nvSpPr>
          <p:cNvPr id="8" name="Shape 6"/>
          <p:cNvSpPr/>
          <p:nvPr/>
        </p:nvSpPr>
        <p:spPr>
          <a:xfrm>
            <a:off x="6446520" y="2514600"/>
            <a:ext cx="146304" cy="146304"/>
          </a:xfrm>
          <a:prstGeom prst="ellipse">
            <a:avLst/>
          </a:prstGeom>
          <a:solidFill>
            <a:srgbClr val="FFB84D"/>
          </a:solidFill>
          <a:ln/>
        </p:spPr>
      </p:sp>
      <p:sp>
        <p:nvSpPr>
          <p:cNvPr id="9" name="Text 7"/>
          <p:cNvSpPr txBox="1"/>
          <p:nvPr/>
        </p:nvSpPr>
        <p:spPr>
          <a:xfrm>
            <a:off x="6766560" y="2395728"/>
            <a:ext cx="4846320" cy="73152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DIAR bullets carry a real outcome, not a duty. Specifics score AND land.</a:t>
            </a:r>
            <a:endParaRPr lang="en-US" sz="1400" dirty="0"/>
          </a:p>
        </p:txBody>
      </p:sp>
      <p:sp>
        <p:nvSpPr>
          <p:cNvPr id="10" name="Shape 8"/>
          <p:cNvSpPr/>
          <p:nvPr/>
        </p:nvSpPr>
        <p:spPr>
          <a:xfrm>
            <a:off x="6446520" y="3291840"/>
            <a:ext cx="146304" cy="146304"/>
          </a:xfrm>
          <a:prstGeom prst="ellipse">
            <a:avLst/>
          </a:prstGeom>
          <a:solidFill>
            <a:srgbClr val="FFB84D"/>
          </a:solidFill>
          <a:ln/>
        </p:spPr>
      </p:sp>
      <p:sp>
        <p:nvSpPr>
          <p:cNvPr id="11" name="Text 9"/>
          <p:cNvSpPr txBox="1"/>
          <p:nvPr/>
        </p:nvSpPr>
        <p:spPr>
          <a:xfrm>
            <a:off x="6766560" y="3172968"/>
            <a:ext cx="4846320" cy="73152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The audit table proves every line traces to a fact you can defend out loud.</a:t>
            </a:r>
            <a:endParaRPr lang="en-US" sz="1400" dirty="0"/>
          </a:p>
        </p:txBody>
      </p:sp>
      <p:sp>
        <p:nvSpPr>
          <p:cNvPr id="12" name="Shape 10"/>
          <p:cNvSpPr/>
          <p:nvPr/>
        </p:nvSpPr>
        <p:spPr>
          <a:xfrm>
            <a:off x="6446520" y="4069080"/>
            <a:ext cx="146304" cy="146304"/>
          </a:xfrm>
          <a:prstGeom prst="ellipse">
            <a:avLst/>
          </a:prstGeom>
          <a:solidFill>
            <a:srgbClr val="FFB84D"/>
          </a:solidFill>
          <a:ln/>
        </p:spPr>
      </p:sp>
      <p:sp>
        <p:nvSpPr>
          <p:cNvPr id="13" name="Text 11"/>
          <p:cNvSpPr txBox="1"/>
          <p:nvPr/>
        </p:nvSpPr>
        <p:spPr>
          <a:xfrm>
            <a:off x="6766560" y="3950208"/>
            <a:ext cx="4846320" cy="73152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GAP flags tell you what to shore up before you apply, not after you’re rejected.</a:t>
            </a:r>
            <a:endParaRPr lang="en-US" sz="1400" dirty="0"/>
          </a:p>
        </p:txBody>
      </p:sp>
      <p:sp>
        <p:nvSpPr>
          <p:cNvPr id="14" name="Shape 12"/>
          <p:cNvSpPr/>
          <p:nvPr/>
        </p:nvSpPr>
        <p:spPr>
          <a:xfrm>
            <a:off x="6446520" y="4846320"/>
            <a:ext cx="146304" cy="146304"/>
          </a:xfrm>
          <a:prstGeom prst="ellipse">
            <a:avLst/>
          </a:prstGeom>
          <a:solidFill>
            <a:srgbClr val="FFB84D"/>
          </a:solidFill>
          <a:ln/>
        </p:spPr>
      </p:sp>
      <p:sp>
        <p:nvSpPr>
          <p:cNvPr id="15" name="Text 13"/>
          <p:cNvSpPr txBox="1"/>
          <p:nvPr/>
        </p:nvSpPr>
        <p:spPr>
          <a:xfrm>
            <a:off x="6766560" y="4727448"/>
            <a:ext cx="4846320" cy="73152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One rule: AI drafts from your facts. You verify and decide. Never invent.</a:t>
            </a:r>
            <a:endParaRPr lang="en-US" sz="1400" dirty="0"/>
          </a:p>
        </p:txBody>
      </p:sp>
      <p:sp>
        <p:nvSpPr>
          <p:cNvPr id="16" name="Text 14"/>
          <p:cNvSpPr txBox="1"/>
          <p:nvPr/>
        </p:nvSpPr>
        <p:spPr>
          <a:xfrm>
            <a:off x="548640" y="5257800"/>
            <a:ext cx="11091672" cy="457200"/>
          </a:xfrm>
          <a:prstGeom prst="rect">
            <a:avLst/>
          </a:prstGeom>
          <a:noFill/>
          <a:ln/>
        </p:spPr>
        <p:txBody>
          <a:bodyPr wrap="square" lIns="0" tIns="0" rIns="0" bIns="0" rtlCol="0" anchor="ctr"/>
          <a:lstStyle/>
          <a:p>
            <a:pPr indent="0" marL="0">
              <a:buNone/>
            </a:pPr>
            <a:r>
              <a:rPr lang="en-US" sz="1300" i="1" dirty="0">
                <a:solidFill>
                  <a:srgbClr val="667887"/>
                </a:solidFill>
                <a:latin typeface="Calibri" pitchFamily="34" charset="0"/>
                <a:ea typeface="Calibri" pitchFamily="34" charset="-122"/>
                <a:cs typeface="Calibri" pitchFamily="34" charset="-120"/>
              </a:rPr>
              <a:t>DIAR = Dilemma · Insight · Action · Result. It replaces STAR and survives an AI voice screener’s follow-up probes.</a:t>
            </a:r>
            <a:endParaRPr lang="en-US" sz="1300" dirty="0"/>
          </a:p>
        </p:txBody>
      </p:sp>
      <p:sp>
        <p:nvSpPr>
          <p:cNvPr id="17" name="Text 15"/>
          <p:cNvSpPr txBox="1"/>
          <p:nvPr/>
        </p:nvSpPr>
        <p:spPr>
          <a:xfrm>
            <a:off x="548640" y="6473952"/>
            <a:ext cx="11091672" cy="274320"/>
          </a:xfrm>
          <a:prstGeom prst="rect">
            <a:avLst/>
          </a:prstGeom>
          <a:noFill/>
          <a:ln/>
        </p:spPr>
        <p:txBody>
          <a:bodyPr wrap="square" lIns="0" tIns="0" rIns="0" bIns="0" rtlCol="0" anchor="ctr"/>
          <a:lstStyle/>
          <a:p>
            <a:pPr algn="l" indent="0" marL="0">
              <a:buNone/>
            </a:pPr>
            <a:r>
              <a:rPr lang="en-US" sz="900" dirty="0">
                <a:solidFill>
                  <a:srgbClr val="667887"/>
                </a:solidFill>
                <a:latin typeface="Calibri" pitchFamily="34" charset="0"/>
                <a:ea typeface="Calibri" pitchFamily="34" charset="-122"/>
                <a:cs typeface="Calibri" pitchFamily="34" charset="-120"/>
              </a:rPr>
              <a:t>Sam Velu  |  AI in the Job Search  |  The Breakfast Club NJ  |  Sept 12, 2026</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6F9"/>
        </a:solidFill>
      </p:bgPr>
    </p:bg>
    <p:spTree>
      <p:nvGrpSpPr>
        <p:cNvPr id="1" name=""/>
        <p:cNvGrpSpPr/>
        <p:nvPr/>
      </p:nvGrpSpPr>
      <p:grpSpPr>
        <a:xfrm>
          <a:off x="0" y="0"/>
          <a:ext cx="0" cy="0"/>
          <a:chOff x="0" y="0"/>
          <a:chExt cx="0" cy="0"/>
        </a:xfrm>
      </p:grpSpPr>
      <p:sp>
        <p:nvSpPr>
          <p:cNvPr id="2" name="Text 0"/>
          <p:cNvSpPr txBox="1"/>
          <p:nvPr/>
        </p:nvSpPr>
        <p:spPr>
          <a:xfrm>
            <a:off x="548640" y="457200"/>
            <a:ext cx="11091672" cy="731520"/>
          </a:xfrm>
          <a:prstGeom prst="rect">
            <a:avLst/>
          </a:prstGeom>
          <a:noFill/>
          <a:ln/>
        </p:spPr>
        <p:txBody>
          <a:bodyPr wrap="square" lIns="0" tIns="0" rIns="0" bIns="0" rtlCol="0" anchor="ctr"/>
          <a:lstStyle/>
          <a:p>
            <a:pPr indent="0" marL="0">
              <a:buNone/>
            </a:pPr>
            <a:r>
              <a:rPr lang="en-US" sz="3200" b="1" dirty="0">
                <a:solidFill>
                  <a:srgbClr val="B9791A"/>
                </a:solidFill>
                <a:latin typeface="Cambria" pitchFamily="34" charset="0"/>
                <a:ea typeface="Cambria" pitchFamily="34" charset="-122"/>
                <a:cs typeface="Cambria" pitchFamily="34" charset="-120"/>
              </a:rPr>
              <a:t>LIVE  </a:t>
            </a:r>
            <a:pPr indent="0" marL="0">
              <a:buNone/>
            </a:pPr>
            <a:r>
              <a:rPr lang="en-US" sz="3200" b="1" dirty="0">
                <a:solidFill>
                  <a:srgbClr val="0F2436"/>
                </a:solidFill>
                <a:latin typeface="Cambria" pitchFamily="34" charset="0"/>
                <a:ea typeface="Cambria" pitchFamily="34" charset="-122"/>
                <a:cs typeface="Cambria" pitchFamily="34" charset="-120"/>
              </a:rPr>
              <a:t>Research → the T-Letter</a:t>
            </a:r>
            <a:endParaRPr lang="en-US" sz="3200" dirty="0"/>
          </a:p>
        </p:txBody>
      </p:sp>
      <p:sp>
        <p:nvSpPr>
          <p:cNvPr id="3" name="Text 1"/>
          <p:cNvSpPr txBox="1"/>
          <p:nvPr/>
        </p:nvSpPr>
        <p:spPr>
          <a:xfrm>
            <a:off x="548640" y="1188720"/>
            <a:ext cx="11091672" cy="411480"/>
          </a:xfrm>
          <a:prstGeom prst="rect">
            <a:avLst/>
          </a:prstGeom>
          <a:noFill/>
          <a:ln/>
        </p:spPr>
        <p:txBody>
          <a:bodyPr wrap="square" lIns="0" tIns="0" rIns="0" bIns="0" rtlCol="0" anchor="ctr"/>
          <a:lstStyle/>
          <a:p>
            <a:pPr indent="0" marL="0">
              <a:buNone/>
            </a:pPr>
            <a:r>
              <a:rPr lang="en-US" sz="1500" dirty="0">
                <a:solidFill>
                  <a:srgbClr val="20303C"/>
                </a:solidFill>
                <a:latin typeface="Calibri" pitchFamily="34" charset="0"/>
                <a:ea typeface="Calibri" pitchFamily="34" charset="-122"/>
                <a:cs typeface="Calibri" pitchFamily="34" charset="-120"/>
              </a:rPr>
              <a:t>Tools: Perplexity (free) for cited research → Claude to shape it. Turns “I applied” into “I understand your problem.”</a:t>
            </a:r>
            <a:endParaRPr lang="en-US" sz="1500" dirty="0"/>
          </a:p>
        </p:txBody>
      </p:sp>
      <p:sp>
        <p:nvSpPr>
          <p:cNvPr id="4" name="Shape 2"/>
          <p:cNvSpPr/>
          <p:nvPr/>
        </p:nvSpPr>
        <p:spPr>
          <a:xfrm>
            <a:off x="548640" y="1965960"/>
            <a:ext cx="3429000" cy="2651760"/>
          </a:xfrm>
          <a:prstGeom prst="roundRect">
            <a:avLst>
              <a:gd name="adj" fmla="val 3103"/>
            </a:avLst>
          </a:prstGeom>
          <a:solidFill>
            <a:srgbClr val="FFFFFF"/>
          </a:solidFill>
          <a:ln w="12700">
            <a:solidFill>
              <a:srgbClr val="DCE3EA"/>
            </a:solidFill>
            <a:prstDash val="solid"/>
          </a:ln>
        </p:spPr>
      </p:sp>
      <p:sp>
        <p:nvSpPr>
          <p:cNvPr id="5" name="Shape 3"/>
          <p:cNvSpPr/>
          <p:nvPr/>
        </p:nvSpPr>
        <p:spPr>
          <a:xfrm>
            <a:off x="841248" y="2240280"/>
            <a:ext cx="502920" cy="502920"/>
          </a:xfrm>
          <a:prstGeom prst="ellipse">
            <a:avLst/>
          </a:prstGeom>
          <a:solidFill>
            <a:srgbClr val="FFB84D"/>
          </a:solidFill>
          <a:ln/>
        </p:spPr>
      </p:sp>
      <p:sp>
        <p:nvSpPr>
          <p:cNvPr id="6" name="Text 4"/>
          <p:cNvSpPr txBox="1"/>
          <p:nvPr/>
        </p:nvSpPr>
        <p:spPr>
          <a:xfrm>
            <a:off x="841248" y="2240280"/>
            <a:ext cx="502920" cy="50292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1</a:t>
            </a:r>
            <a:endParaRPr lang="en-US" sz="1800" dirty="0"/>
          </a:p>
        </p:txBody>
      </p:sp>
      <p:sp>
        <p:nvSpPr>
          <p:cNvPr id="7" name="Text 5"/>
          <p:cNvSpPr txBox="1"/>
          <p:nvPr/>
        </p:nvSpPr>
        <p:spPr>
          <a:xfrm>
            <a:off x="841248" y="2971800"/>
            <a:ext cx="2843784" cy="731520"/>
          </a:xfrm>
          <a:prstGeom prst="rect">
            <a:avLst/>
          </a:prstGeom>
          <a:noFill/>
          <a:ln/>
        </p:spPr>
        <p:txBody>
          <a:bodyPr wrap="square" lIns="0" tIns="0" rIns="0" bIns="0" rtlCol="0" anchor="ctr"/>
          <a:lstStyle/>
          <a:p>
            <a:pPr indent="0" marL="0">
              <a:buNone/>
            </a:pPr>
            <a:r>
              <a:rPr lang="en-US" sz="1900" b="1" dirty="0">
                <a:solidFill>
                  <a:srgbClr val="0F2436"/>
                </a:solidFill>
                <a:latin typeface="Cambria" pitchFamily="34" charset="0"/>
                <a:ea typeface="Cambria" pitchFamily="34" charset="-122"/>
                <a:cs typeface="Cambria" pitchFamily="34" charset="-120"/>
              </a:rPr>
              <a:t>Deep-dive the company</a:t>
            </a:r>
            <a:endParaRPr lang="en-US" sz="1900" dirty="0"/>
          </a:p>
        </p:txBody>
      </p:sp>
      <p:sp>
        <p:nvSpPr>
          <p:cNvPr id="8" name="Text 6"/>
          <p:cNvSpPr txBox="1"/>
          <p:nvPr/>
        </p:nvSpPr>
        <p:spPr>
          <a:xfrm>
            <a:off x="841248" y="3657600"/>
            <a:ext cx="2843784" cy="86868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/deepdive: strategy, last-90-days news, the problem this role solves. Cite sources.</a:t>
            </a:r>
            <a:endParaRPr lang="en-US" sz="1400" dirty="0"/>
          </a:p>
        </p:txBody>
      </p:sp>
      <p:sp>
        <p:nvSpPr>
          <p:cNvPr id="9" name="Shape 7"/>
          <p:cNvSpPr/>
          <p:nvPr/>
        </p:nvSpPr>
        <p:spPr>
          <a:xfrm>
            <a:off x="4379976" y="1965960"/>
            <a:ext cx="3429000" cy="2651760"/>
          </a:xfrm>
          <a:prstGeom prst="roundRect">
            <a:avLst>
              <a:gd name="adj" fmla="val 3103"/>
            </a:avLst>
          </a:prstGeom>
          <a:solidFill>
            <a:srgbClr val="FFFFFF"/>
          </a:solidFill>
          <a:ln w="12700">
            <a:solidFill>
              <a:srgbClr val="DCE3EA"/>
            </a:solidFill>
            <a:prstDash val="solid"/>
          </a:ln>
        </p:spPr>
      </p:sp>
      <p:sp>
        <p:nvSpPr>
          <p:cNvPr id="10" name="Shape 8"/>
          <p:cNvSpPr/>
          <p:nvPr/>
        </p:nvSpPr>
        <p:spPr>
          <a:xfrm>
            <a:off x="4672584" y="2240280"/>
            <a:ext cx="502920" cy="502920"/>
          </a:xfrm>
          <a:prstGeom prst="ellipse">
            <a:avLst/>
          </a:prstGeom>
          <a:solidFill>
            <a:srgbClr val="FFB84D"/>
          </a:solidFill>
          <a:ln/>
        </p:spPr>
      </p:sp>
      <p:sp>
        <p:nvSpPr>
          <p:cNvPr id="11" name="Text 9"/>
          <p:cNvSpPr txBox="1"/>
          <p:nvPr/>
        </p:nvSpPr>
        <p:spPr>
          <a:xfrm>
            <a:off x="4672584" y="2240280"/>
            <a:ext cx="502920" cy="50292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2</a:t>
            </a:r>
            <a:endParaRPr lang="en-US" sz="1800" dirty="0"/>
          </a:p>
        </p:txBody>
      </p:sp>
      <p:sp>
        <p:nvSpPr>
          <p:cNvPr id="12" name="Text 10"/>
          <p:cNvSpPr txBox="1"/>
          <p:nvPr/>
        </p:nvSpPr>
        <p:spPr>
          <a:xfrm>
            <a:off x="4672584" y="2971800"/>
            <a:ext cx="2843784" cy="731520"/>
          </a:xfrm>
          <a:prstGeom prst="rect">
            <a:avLst/>
          </a:prstGeom>
          <a:noFill/>
          <a:ln/>
        </p:spPr>
        <p:txBody>
          <a:bodyPr wrap="square" lIns="0" tIns="0" rIns="0" bIns="0" rtlCol="0" anchor="ctr"/>
          <a:lstStyle/>
          <a:p>
            <a:pPr indent="0" marL="0">
              <a:buNone/>
            </a:pPr>
            <a:r>
              <a:rPr lang="en-US" sz="1900" b="1" dirty="0">
                <a:solidFill>
                  <a:srgbClr val="0F2436"/>
                </a:solidFill>
                <a:latin typeface="Cambria" pitchFamily="34" charset="0"/>
                <a:ea typeface="Cambria" pitchFamily="34" charset="-122"/>
                <a:cs typeface="Cambria" pitchFamily="34" charset="-120"/>
              </a:rPr>
              <a:t>Build the T-Letter</a:t>
            </a:r>
            <a:endParaRPr lang="en-US" sz="1900" dirty="0"/>
          </a:p>
        </p:txBody>
      </p:sp>
      <p:sp>
        <p:nvSpPr>
          <p:cNvPr id="13" name="Text 11"/>
          <p:cNvSpPr txBox="1"/>
          <p:nvPr/>
        </p:nvSpPr>
        <p:spPr>
          <a:xfrm>
            <a:off x="4672584" y="3657600"/>
            <a:ext cx="2843784" cy="86868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Two columns: What they need  |  What I bring. Proof on both sides.</a:t>
            </a:r>
            <a:endParaRPr lang="en-US" sz="1400" dirty="0"/>
          </a:p>
        </p:txBody>
      </p:sp>
      <p:sp>
        <p:nvSpPr>
          <p:cNvPr id="14" name="Shape 12"/>
          <p:cNvSpPr/>
          <p:nvPr/>
        </p:nvSpPr>
        <p:spPr>
          <a:xfrm>
            <a:off x="8211312" y="1965960"/>
            <a:ext cx="3429000" cy="2651760"/>
          </a:xfrm>
          <a:prstGeom prst="roundRect">
            <a:avLst>
              <a:gd name="adj" fmla="val 3103"/>
            </a:avLst>
          </a:prstGeom>
          <a:solidFill>
            <a:srgbClr val="FFFFFF"/>
          </a:solidFill>
          <a:ln w="12700">
            <a:solidFill>
              <a:srgbClr val="DCE3EA"/>
            </a:solidFill>
            <a:prstDash val="solid"/>
          </a:ln>
        </p:spPr>
      </p:sp>
      <p:sp>
        <p:nvSpPr>
          <p:cNvPr id="15" name="Shape 13"/>
          <p:cNvSpPr/>
          <p:nvPr/>
        </p:nvSpPr>
        <p:spPr>
          <a:xfrm>
            <a:off x="8503920" y="2240280"/>
            <a:ext cx="502920" cy="502920"/>
          </a:xfrm>
          <a:prstGeom prst="ellipse">
            <a:avLst/>
          </a:prstGeom>
          <a:solidFill>
            <a:srgbClr val="FFB84D"/>
          </a:solidFill>
          <a:ln/>
        </p:spPr>
      </p:sp>
      <p:sp>
        <p:nvSpPr>
          <p:cNvPr id="16" name="Text 14"/>
          <p:cNvSpPr txBox="1"/>
          <p:nvPr/>
        </p:nvSpPr>
        <p:spPr>
          <a:xfrm>
            <a:off x="8503920" y="2240280"/>
            <a:ext cx="502920" cy="50292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3</a:t>
            </a:r>
            <a:endParaRPr lang="en-US" sz="1800" dirty="0"/>
          </a:p>
        </p:txBody>
      </p:sp>
      <p:sp>
        <p:nvSpPr>
          <p:cNvPr id="17" name="Text 15"/>
          <p:cNvSpPr txBox="1"/>
          <p:nvPr/>
        </p:nvSpPr>
        <p:spPr>
          <a:xfrm>
            <a:off x="8503920" y="2971800"/>
            <a:ext cx="2843784" cy="731520"/>
          </a:xfrm>
          <a:prstGeom prst="rect">
            <a:avLst/>
          </a:prstGeom>
          <a:noFill/>
          <a:ln/>
        </p:spPr>
        <p:txBody>
          <a:bodyPr wrap="square" lIns="0" tIns="0" rIns="0" bIns="0" rtlCol="0" anchor="ctr"/>
          <a:lstStyle/>
          <a:p>
            <a:pPr indent="0" marL="0">
              <a:buNone/>
            </a:pPr>
            <a:r>
              <a:rPr lang="en-US" sz="1900" b="1" dirty="0">
                <a:solidFill>
                  <a:srgbClr val="0F2436"/>
                </a:solidFill>
                <a:latin typeface="Cambria" pitchFamily="34" charset="0"/>
                <a:ea typeface="Cambria" pitchFamily="34" charset="-122"/>
                <a:cs typeface="Cambria" pitchFamily="34" charset="-120"/>
              </a:rPr>
              <a:t>Humanize it</a:t>
            </a:r>
            <a:endParaRPr lang="en-US" sz="1900" dirty="0"/>
          </a:p>
        </p:txBody>
      </p:sp>
      <p:sp>
        <p:nvSpPr>
          <p:cNvPr id="18" name="Text 16"/>
          <p:cNvSpPr txBox="1"/>
          <p:nvPr/>
        </p:nvSpPr>
        <p:spPr>
          <a:xfrm>
            <a:off x="8503920" y="3657600"/>
            <a:ext cx="2843784" cy="868680"/>
          </a:xfrm>
          <a:prstGeom prst="rect">
            <a:avLst/>
          </a:prstGeom>
          <a:noFill/>
          <a:ln/>
        </p:spPr>
        <p:txBody>
          <a:bodyPr wrap="square" lIns="0" tIns="0" rIns="0" bIns="0" rtlCol="0" anchor="ctr"/>
          <a:lstStyle/>
          <a:p>
            <a:pPr indent="0" marL="0">
              <a:buNone/>
            </a:pPr>
            <a:r>
              <a:rPr lang="en-US" sz="1400" dirty="0">
                <a:solidFill>
                  <a:srgbClr val="20303C"/>
                </a:solidFill>
                <a:latin typeface="Calibri" pitchFamily="34" charset="0"/>
                <a:ea typeface="Calibri" pitchFamily="34" charset="-122"/>
                <a:cs typeface="Calibri" pitchFamily="34" charset="-120"/>
              </a:rPr>
              <a:t>/ghost strips the AI tone so it reads like you actually wrote it.</a:t>
            </a:r>
            <a:endParaRPr lang="en-US" sz="1400" dirty="0"/>
          </a:p>
        </p:txBody>
      </p:sp>
      <p:sp>
        <p:nvSpPr>
          <p:cNvPr id="19" name="Text 17"/>
          <p:cNvSpPr txBox="1"/>
          <p:nvPr/>
        </p:nvSpPr>
        <p:spPr>
          <a:xfrm>
            <a:off x="548640" y="4937760"/>
            <a:ext cx="11091672" cy="457200"/>
          </a:xfrm>
          <a:prstGeom prst="rect">
            <a:avLst/>
          </a:prstGeom>
          <a:noFill/>
          <a:ln/>
        </p:spPr>
        <p:txBody>
          <a:bodyPr wrap="square" lIns="0" tIns="0" rIns="0" bIns="0" rtlCol="0" anchor="ctr"/>
          <a:lstStyle/>
          <a:p>
            <a:pPr indent="0" marL="0">
              <a:buNone/>
            </a:pPr>
            <a:r>
              <a:rPr lang="en-US" sz="1500" b="1" i="1" dirty="0">
                <a:solidFill>
                  <a:srgbClr val="B9791A"/>
                </a:solidFill>
                <a:latin typeface="Calibri" pitchFamily="34" charset="0"/>
                <a:ea typeface="Calibri" pitchFamily="34" charset="-122"/>
                <a:cs typeface="Calibri" pitchFamily="34" charset="-120"/>
              </a:rPr>
              <a:t>The recruiter distrusts generic. A specific, sourced T-Letter is proof you’re a real human who did the work.</a:t>
            </a:r>
            <a:endParaRPr lang="en-US" sz="1500" dirty="0"/>
          </a:p>
        </p:txBody>
      </p:sp>
      <p:sp>
        <p:nvSpPr>
          <p:cNvPr id="20" name="Text 18"/>
          <p:cNvSpPr txBox="1"/>
          <p:nvPr/>
        </p:nvSpPr>
        <p:spPr>
          <a:xfrm>
            <a:off x="548640" y="6473952"/>
            <a:ext cx="11091672" cy="274320"/>
          </a:xfrm>
          <a:prstGeom prst="rect">
            <a:avLst/>
          </a:prstGeom>
          <a:noFill/>
          <a:ln/>
        </p:spPr>
        <p:txBody>
          <a:bodyPr wrap="square" lIns="0" tIns="0" rIns="0" bIns="0" rtlCol="0" anchor="ctr"/>
          <a:lstStyle/>
          <a:p>
            <a:pPr algn="l" indent="0" marL="0">
              <a:buNone/>
            </a:pPr>
            <a:r>
              <a:rPr lang="en-US" sz="900" dirty="0">
                <a:solidFill>
                  <a:srgbClr val="667887"/>
                </a:solidFill>
                <a:latin typeface="Calibri" pitchFamily="34" charset="0"/>
                <a:ea typeface="Calibri" pitchFamily="34" charset="-122"/>
                <a:cs typeface="Calibri" pitchFamily="34" charset="-120"/>
              </a:rPr>
              <a:t>Sam Velu  |  AI in the Job Search  |  The Breakfast Club NJ  |  Sept 12, 2026</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2436"/>
        </a:solidFill>
      </p:bgPr>
    </p:bg>
    <p:spTree>
      <p:nvGrpSpPr>
        <p:cNvPr id="1" name=""/>
        <p:cNvGrpSpPr/>
        <p:nvPr/>
      </p:nvGrpSpPr>
      <p:grpSpPr>
        <a:xfrm>
          <a:off x="0" y="0"/>
          <a:ext cx="0" cy="0"/>
          <a:chOff x="0" y="0"/>
          <a:chExt cx="0" cy="0"/>
        </a:xfrm>
      </p:grpSpPr>
      <p:sp>
        <p:nvSpPr>
          <p:cNvPr id="2" name="Text 0"/>
          <p:cNvSpPr txBox="1"/>
          <p:nvPr/>
        </p:nvSpPr>
        <p:spPr>
          <a:xfrm>
            <a:off x="548640" y="2377440"/>
            <a:ext cx="11091672" cy="548640"/>
          </a:xfrm>
          <a:prstGeom prst="rect">
            <a:avLst/>
          </a:prstGeom>
          <a:noFill/>
          <a:ln/>
        </p:spPr>
        <p:txBody>
          <a:bodyPr wrap="square" lIns="0" tIns="0" rIns="0" bIns="0" rtlCol="0" anchor="ctr"/>
          <a:lstStyle/>
          <a:p>
            <a:pPr indent="0" marL="0">
              <a:buNone/>
            </a:pPr>
            <a:r>
              <a:rPr lang="en-US" sz="1800" b="1" spc="400" kern="0" dirty="0">
                <a:solidFill>
                  <a:srgbClr val="FFB84D"/>
                </a:solidFill>
                <a:latin typeface="Calibri" pitchFamily="34" charset="0"/>
                <a:ea typeface="Calibri" pitchFamily="34" charset="-122"/>
                <a:cs typeface="Calibri" pitchFamily="34" charset="-120"/>
              </a:rPr>
              <a:t>ACT THREE</a:t>
            </a:r>
            <a:endParaRPr lang="en-US" sz="1800" dirty="0"/>
          </a:p>
        </p:txBody>
      </p:sp>
      <p:sp>
        <p:nvSpPr>
          <p:cNvPr id="3" name="Text 1"/>
          <p:cNvSpPr txBox="1"/>
          <p:nvPr/>
        </p:nvSpPr>
        <p:spPr>
          <a:xfrm>
            <a:off x="548640" y="2926080"/>
            <a:ext cx="11091672" cy="100584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Get Hired</a:t>
            </a:r>
            <a:endParaRPr lang="en-US" sz="5400" dirty="0"/>
          </a:p>
        </p:txBody>
      </p:sp>
      <p:sp>
        <p:nvSpPr>
          <p:cNvPr id="4" name="Text 2"/>
          <p:cNvSpPr txBox="1"/>
          <p:nvPr/>
        </p:nvSpPr>
        <p:spPr>
          <a:xfrm>
            <a:off x="548640" y="3977640"/>
            <a:ext cx="11091672" cy="548640"/>
          </a:xfrm>
          <a:prstGeom prst="rect">
            <a:avLst/>
          </a:prstGeom>
          <a:noFill/>
          <a:ln/>
        </p:spPr>
        <p:txBody>
          <a:bodyPr wrap="square" lIns="0" tIns="0" rIns="0" bIns="0" rtlCol="0" anchor="ctr"/>
          <a:lstStyle/>
          <a:p>
            <a:pPr indent="0" marL="0">
              <a:buNone/>
            </a:pPr>
            <a:r>
              <a:rPr lang="en-US" sz="1800" dirty="0">
                <a:solidFill>
                  <a:srgbClr val="C7D2DC"/>
                </a:solidFill>
                <a:latin typeface="Calibri" pitchFamily="34" charset="0"/>
                <a:ea typeface="Calibri" pitchFamily="34" charset="-122"/>
                <a:cs typeface="Calibri" pitchFamily="34" charset="-120"/>
              </a:rPr>
              <a:t>Answer the AI interviewer and the human the same way: with specifics.</a:t>
            </a:r>
            <a:endParaRPr lang="en-US" sz="1800" dirty="0"/>
          </a:p>
        </p:txBody>
      </p:sp>
      <p:sp>
        <p:nvSpPr>
          <p:cNvPr id="5" name="Text 3"/>
          <p:cNvSpPr txBox="1"/>
          <p:nvPr/>
        </p:nvSpPr>
        <p:spPr>
          <a:xfrm>
            <a:off x="548640" y="6217920"/>
            <a:ext cx="11091672" cy="320040"/>
          </a:xfrm>
          <a:prstGeom prst="rect">
            <a:avLst/>
          </a:prstGeom>
          <a:noFill/>
          <a:ln/>
        </p:spPr>
        <p:txBody>
          <a:bodyPr wrap="square" lIns="0" tIns="0" rIns="0" bIns="0" rtlCol="0" anchor="ctr"/>
          <a:lstStyle/>
          <a:p>
            <a:pPr indent="0" marL="0">
              <a:buNone/>
            </a:pPr>
            <a:r>
              <a:rPr lang="en-US" sz="1200" i="1" dirty="0">
                <a:solidFill>
                  <a:srgbClr val="667887"/>
                </a:solidFill>
                <a:latin typeface="Calibri" pitchFamily="34" charset="0"/>
                <a:ea typeface="Calibri" pitchFamily="34" charset="-122"/>
                <a:cs typeface="Calibri" pitchFamily="34" charset="-120"/>
              </a:rPr>
              <a:t>The Smart Job Seeker’s Guide to AI</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6F9"/>
        </a:solidFill>
      </p:bgPr>
    </p:bg>
    <p:spTree>
      <p:nvGrpSpPr>
        <p:cNvPr id="1" name=""/>
        <p:cNvGrpSpPr/>
        <p:nvPr/>
      </p:nvGrpSpPr>
      <p:grpSpPr>
        <a:xfrm>
          <a:off x="0" y="0"/>
          <a:ext cx="0" cy="0"/>
          <a:chOff x="0" y="0"/>
          <a:chExt cx="0" cy="0"/>
        </a:xfrm>
      </p:grpSpPr>
      <p:sp>
        <p:nvSpPr>
          <p:cNvPr id="2" name="Text 0"/>
          <p:cNvSpPr txBox="1"/>
          <p:nvPr/>
        </p:nvSpPr>
        <p:spPr>
          <a:xfrm>
            <a:off x="548640" y="457200"/>
            <a:ext cx="11091672" cy="731520"/>
          </a:xfrm>
          <a:prstGeom prst="rect">
            <a:avLst/>
          </a:prstGeom>
          <a:noFill/>
          <a:ln/>
        </p:spPr>
        <p:txBody>
          <a:bodyPr wrap="square" lIns="0" tIns="0" rIns="0" bIns="0" rtlCol="0" anchor="ctr"/>
          <a:lstStyle/>
          <a:p>
            <a:pPr indent="0" marL="0">
              <a:buNone/>
            </a:pPr>
            <a:r>
              <a:rPr lang="en-US" sz="3200" b="1" dirty="0">
                <a:solidFill>
                  <a:srgbClr val="B9791A"/>
                </a:solidFill>
                <a:latin typeface="Cambria" pitchFamily="34" charset="0"/>
                <a:ea typeface="Cambria" pitchFamily="34" charset="-122"/>
                <a:cs typeface="Cambria" pitchFamily="34" charset="-120"/>
              </a:rPr>
              <a:t>LIVE  </a:t>
            </a:r>
            <a:pPr indent="0" marL="0">
              <a:buNone/>
            </a:pPr>
            <a:r>
              <a:rPr lang="en-US" sz="3200" b="1" dirty="0">
                <a:solidFill>
                  <a:srgbClr val="0F2436"/>
                </a:solidFill>
                <a:latin typeface="Cambria" pitchFamily="34" charset="0"/>
                <a:ea typeface="Cambria" pitchFamily="34" charset="-122"/>
                <a:cs typeface="Cambria" pitchFamily="34" charset="-120"/>
              </a:rPr>
              <a:t>Beat the AI voice interview</a:t>
            </a:r>
            <a:endParaRPr lang="en-US" sz="3200" dirty="0"/>
          </a:p>
        </p:txBody>
      </p:sp>
      <p:sp>
        <p:nvSpPr>
          <p:cNvPr id="3" name="Text 1"/>
          <p:cNvSpPr txBox="1"/>
          <p:nvPr/>
        </p:nvSpPr>
        <p:spPr>
          <a:xfrm>
            <a:off x="548640" y="1188720"/>
            <a:ext cx="11091672" cy="411480"/>
          </a:xfrm>
          <a:prstGeom prst="rect">
            <a:avLst/>
          </a:prstGeom>
          <a:noFill/>
          <a:ln/>
        </p:spPr>
        <p:txBody>
          <a:bodyPr wrap="square" lIns="0" tIns="0" rIns="0" bIns="0" rtlCol="0" anchor="ctr"/>
          <a:lstStyle/>
          <a:p>
            <a:pPr indent="0" marL="0">
              <a:buNone/>
            </a:pPr>
            <a:r>
              <a:rPr lang="en-US" sz="1500" dirty="0">
                <a:solidFill>
                  <a:srgbClr val="20303C"/>
                </a:solidFill>
                <a:latin typeface="Calibri" pitchFamily="34" charset="0"/>
                <a:ea typeface="Calibri" pitchFamily="34" charset="-122"/>
                <a:cs typeface="Calibri" pitchFamily="34" charset="-120"/>
              </a:rPr>
              <a:t>Tool: Gemini Live (free). It plays the AI screener. You answer in DIAR and it rates your specificity.</a:t>
            </a:r>
            <a:endParaRPr lang="en-US" sz="1500" dirty="0"/>
          </a:p>
        </p:txBody>
      </p:sp>
      <p:sp>
        <p:nvSpPr>
          <p:cNvPr id="4" name="Shape 2"/>
          <p:cNvSpPr/>
          <p:nvPr/>
        </p:nvSpPr>
        <p:spPr>
          <a:xfrm>
            <a:off x="548640" y="1874520"/>
            <a:ext cx="5394960" cy="3063240"/>
          </a:xfrm>
          <a:prstGeom prst="roundRect">
            <a:avLst>
              <a:gd name="adj" fmla="val 2687"/>
            </a:avLst>
          </a:prstGeom>
          <a:solidFill>
            <a:srgbClr val="0F2436"/>
          </a:solidFill>
          <a:ln/>
        </p:spPr>
      </p:sp>
      <p:sp>
        <p:nvSpPr>
          <p:cNvPr id="5" name="Text 3"/>
          <p:cNvSpPr txBox="1"/>
          <p:nvPr/>
        </p:nvSpPr>
        <p:spPr>
          <a:xfrm>
            <a:off x="868680" y="2057400"/>
            <a:ext cx="4754880" cy="365760"/>
          </a:xfrm>
          <a:prstGeom prst="rect">
            <a:avLst/>
          </a:prstGeom>
          <a:noFill/>
          <a:ln/>
        </p:spPr>
        <p:txBody>
          <a:bodyPr wrap="square" lIns="0" tIns="0" rIns="0" bIns="0" rtlCol="0" anchor="ctr"/>
          <a:lstStyle/>
          <a:p>
            <a:pPr indent="0" marL="0">
              <a:buNone/>
            </a:pPr>
            <a:r>
              <a:rPr lang="en-US" sz="1200" b="1" spc="200" kern="0" dirty="0">
                <a:solidFill>
                  <a:srgbClr val="FFB84D"/>
                </a:solidFill>
                <a:latin typeface="Calibri" pitchFamily="34" charset="0"/>
                <a:ea typeface="Calibri" pitchFamily="34" charset="-122"/>
                <a:cs typeface="Calibri" pitchFamily="34" charset="-120"/>
              </a:rPr>
              <a:t>The mock-screener prompt</a:t>
            </a:r>
            <a:endParaRPr lang="en-US" sz="1200" dirty="0"/>
          </a:p>
        </p:txBody>
      </p:sp>
      <p:sp>
        <p:nvSpPr>
          <p:cNvPr id="6" name="Text 4"/>
          <p:cNvSpPr txBox="1"/>
          <p:nvPr/>
        </p:nvSpPr>
        <p:spPr>
          <a:xfrm>
            <a:off x="868680" y="2468880"/>
            <a:ext cx="4754880" cy="1463040"/>
          </a:xfrm>
          <a:prstGeom prst="rect">
            <a:avLst/>
          </a:prstGeom>
          <a:noFill/>
          <a:ln/>
        </p:spPr>
        <p:txBody>
          <a:bodyPr wrap="square" lIns="0" tIns="0" rIns="0" bIns="0" rtlCol="0" anchor="ctr"/>
          <a:lstStyle/>
          <a:p>
            <a:pPr indent="0" marL="0">
              <a:lnSpc>
                <a:spcPct val="115000"/>
              </a:lnSpc>
              <a:buNone/>
            </a:pPr>
            <a:r>
              <a:rPr lang="en-US" sz="1650" dirty="0">
                <a:solidFill>
                  <a:srgbClr val="FFFFFF"/>
                </a:solidFill>
                <a:latin typeface="Calibri" pitchFamily="34" charset="0"/>
                <a:ea typeface="Calibri" pitchFamily="34" charset="-122"/>
                <a:cs typeface="Calibri" pitchFamily="34" charset="-120"/>
              </a:rPr>
              <a:t>“Act as an AI voice screener for [role]. Ask me 5 questions, one at a time. Probe once on each answer. Rate my specificity 1–5. I’ll answer in DIAR.”</a:t>
            </a:r>
            <a:endParaRPr lang="en-US" sz="1650" dirty="0"/>
          </a:p>
        </p:txBody>
      </p:sp>
      <p:sp>
        <p:nvSpPr>
          <p:cNvPr id="7" name="Text 5"/>
          <p:cNvSpPr txBox="1"/>
          <p:nvPr/>
        </p:nvSpPr>
        <p:spPr>
          <a:xfrm>
            <a:off x="868680" y="4160520"/>
            <a:ext cx="4754880" cy="640080"/>
          </a:xfrm>
          <a:prstGeom prst="rect">
            <a:avLst/>
          </a:prstGeom>
          <a:noFill/>
          <a:ln/>
        </p:spPr>
        <p:txBody>
          <a:bodyPr wrap="square" lIns="0" tIns="0" rIns="0" bIns="0" rtlCol="0" anchor="ctr"/>
          <a:lstStyle/>
          <a:p>
            <a:pPr indent="0" marL="0">
              <a:buNone/>
            </a:pPr>
            <a:r>
              <a:rPr lang="en-US" sz="1400" i="1" dirty="0">
                <a:solidFill>
                  <a:srgbClr val="FFB84D"/>
                </a:solidFill>
                <a:latin typeface="Calibri" pitchFamily="34" charset="0"/>
                <a:ea typeface="Calibri" pitchFamily="34" charset="-122"/>
                <a:cs typeface="Calibri" pitchFamily="34" charset="-120"/>
              </a:rPr>
              <a:t>Practice until every answer scores 4 or 5. That’s the bar the bot sets.</a:t>
            </a:r>
            <a:endParaRPr lang="en-US" sz="1400" dirty="0"/>
          </a:p>
        </p:txBody>
      </p:sp>
      <p:sp>
        <p:nvSpPr>
          <p:cNvPr id="8" name="Text 6"/>
          <p:cNvSpPr txBox="1"/>
          <p:nvPr/>
        </p:nvSpPr>
        <p:spPr>
          <a:xfrm>
            <a:off x="6355080" y="1920240"/>
            <a:ext cx="5212080" cy="457200"/>
          </a:xfrm>
          <a:prstGeom prst="rect">
            <a:avLst/>
          </a:prstGeom>
          <a:noFill/>
          <a:ln/>
        </p:spPr>
        <p:txBody>
          <a:bodyPr wrap="square" lIns="0" tIns="0" rIns="0" bIns="0" rtlCol="0" anchor="ctr"/>
          <a:lstStyle/>
          <a:p>
            <a:pPr indent="0" marL="0">
              <a:buNone/>
            </a:pPr>
            <a:r>
              <a:rPr lang="en-US" sz="2200" b="1" dirty="0">
                <a:solidFill>
                  <a:srgbClr val="0F2436"/>
                </a:solidFill>
                <a:latin typeface="Cambria" pitchFamily="34" charset="0"/>
                <a:ea typeface="Cambria" pitchFamily="34" charset="-122"/>
                <a:cs typeface="Cambria" pitchFamily="34" charset="-120"/>
              </a:rPr>
              <a:t>Answer in DIAR</a:t>
            </a:r>
            <a:endParaRPr lang="en-US" sz="2200" dirty="0"/>
          </a:p>
        </p:txBody>
      </p:sp>
      <p:sp>
        <p:nvSpPr>
          <p:cNvPr id="9" name="Shape 7"/>
          <p:cNvSpPr/>
          <p:nvPr/>
        </p:nvSpPr>
        <p:spPr>
          <a:xfrm>
            <a:off x="6355080" y="2514600"/>
            <a:ext cx="457200" cy="457200"/>
          </a:xfrm>
          <a:prstGeom prst="ellipse">
            <a:avLst/>
          </a:prstGeom>
          <a:solidFill>
            <a:srgbClr val="FFB84D"/>
          </a:solidFill>
          <a:ln/>
        </p:spPr>
      </p:sp>
      <p:sp>
        <p:nvSpPr>
          <p:cNvPr id="10" name="Text 8"/>
          <p:cNvSpPr txBox="1"/>
          <p:nvPr/>
        </p:nvSpPr>
        <p:spPr>
          <a:xfrm>
            <a:off x="6355080" y="2514600"/>
            <a:ext cx="457200" cy="45720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D</a:t>
            </a:r>
            <a:endParaRPr lang="en-US" sz="1800" dirty="0"/>
          </a:p>
        </p:txBody>
      </p:sp>
      <p:sp>
        <p:nvSpPr>
          <p:cNvPr id="11" name="Text 9"/>
          <p:cNvSpPr txBox="1"/>
          <p:nvPr/>
        </p:nvSpPr>
        <p:spPr>
          <a:xfrm>
            <a:off x="6949440" y="2532888"/>
            <a:ext cx="4572000" cy="457200"/>
          </a:xfrm>
          <a:prstGeom prst="rect">
            <a:avLst/>
          </a:prstGeom>
          <a:noFill/>
          <a:ln/>
        </p:spPr>
        <p:txBody>
          <a:bodyPr wrap="square" lIns="0" tIns="0" rIns="0" bIns="0" rtlCol="0" anchor="ctr"/>
          <a:lstStyle/>
          <a:p>
            <a:pPr indent="0" marL="0">
              <a:buNone/>
            </a:pPr>
            <a:r>
              <a:rPr lang="en-US" sz="1450" b="1" dirty="0">
                <a:solidFill>
                  <a:srgbClr val="0F2436"/>
                </a:solidFill>
                <a:latin typeface="Calibri" pitchFamily="34" charset="0"/>
                <a:ea typeface="Calibri" pitchFamily="34" charset="-122"/>
                <a:cs typeface="Calibri" pitchFamily="34" charset="-120"/>
              </a:rPr>
              <a:t>Dilemma  </a:t>
            </a:r>
            <a:pPr indent="0" marL="0">
              <a:buNone/>
            </a:pPr>
            <a:r>
              <a:rPr lang="en-US" sz="1450" dirty="0">
                <a:solidFill>
                  <a:srgbClr val="20303C"/>
                </a:solidFill>
                <a:latin typeface="Calibri" pitchFamily="34" charset="0"/>
                <a:ea typeface="Calibri" pitchFamily="34" charset="-122"/>
                <a:cs typeface="Calibri" pitchFamily="34" charset="-120"/>
              </a:rPr>
              <a:t>the real situation and what was at stake</a:t>
            </a:r>
            <a:endParaRPr lang="en-US" sz="1450" dirty="0"/>
          </a:p>
        </p:txBody>
      </p:sp>
      <p:sp>
        <p:nvSpPr>
          <p:cNvPr id="12" name="Shape 10"/>
          <p:cNvSpPr/>
          <p:nvPr/>
        </p:nvSpPr>
        <p:spPr>
          <a:xfrm>
            <a:off x="6355080" y="3136392"/>
            <a:ext cx="457200" cy="457200"/>
          </a:xfrm>
          <a:prstGeom prst="ellipse">
            <a:avLst/>
          </a:prstGeom>
          <a:solidFill>
            <a:srgbClr val="FFB84D"/>
          </a:solidFill>
          <a:ln/>
        </p:spPr>
      </p:sp>
      <p:sp>
        <p:nvSpPr>
          <p:cNvPr id="13" name="Text 11"/>
          <p:cNvSpPr txBox="1"/>
          <p:nvPr/>
        </p:nvSpPr>
        <p:spPr>
          <a:xfrm>
            <a:off x="6355080" y="3136392"/>
            <a:ext cx="457200" cy="45720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I</a:t>
            </a:r>
            <a:endParaRPr lang="en-US" sz="1800" dirty="0"/>
          </a:p>
        </p:txBody>
      </p:sp>
      <p:sp>
        <p:nvSpPr>
          <p:cNvPr id="14" name="Text 12"/>
          <p:cNvSpPr txBox="1"/>
          <p:nvPr/>
        </p:nvSpPr>
        <p:spPr>
          <a:xfrm>
            <a:off x="6949440" y="3154680"/>
            <a:ext cx="4572000" cy="457200"/>
          </a:xfrm>
          <a:prstGeom prst="rect">
            <a:avLst/>
          </a:prstGeom>
          <a:noFill/>
          <a:ln/>
        </p:spPr>
        <p:txBody>
          <a:bodyPr wrap="square" lIns="0" tIns="0" rIns="0" bIns="0" rtlCol="0" anchor="ctr"/>
          <a:lstStyle/>
          <a:p>
            <a:pPr indent="0" marL="0">
              <a:buNone/>
            </a:pPr>
            <a:r>
              <a:rPr lang="en-US" sz="1450" b="1" dirty="0">
                <a:solidFill>
                  <a:srgbClr val="0F2436"/>
                </a:solidFill>
                <a:latin typeface="Calibri" pitchFamily="34" charset="0"/>
                <a:ea typeface="Calibri" pitchFamily="34" charset="-122"/>
                <a:cs typeface="Calibri" pitchFamily="34" charset="-120"/>
              </a:rPr>
              <a:t>Insight  </a:t>
            </a:r>
            <a:pPr indent="0" marL="0">
              <a:buNone/>
            </a:pPr>
            <a:r>
              <a:rPr lang="en-US" sz="1450" dirty="0">
                <a:solidFill>
                  <a:srgbClr val="20303C"/>
                </a:solidFill>
                <a:latin typeface="Calibri" pitchFamily="34" charset="0"/>
                <a:ea typeface="Calibri" pitchFamily="34" charset="-122"/>
                <a:cs typeface="Calibri" pitchFamily="34" charset="-120"/>
              </a:rPr>
              <a:t>what you noticed that others missed</a:t>
            </a:r>
            <a:endParaRPr lang="en-US" sz="1450" dirty="0"/>
          </a:p>
        </p:txBody>
      </p:sp>
      <p:sp>
        <p:nvSpPr>
          <p:cNvPr id="15" name="Shape 13"/>
          <p:cNvSpPr/>
          <p:nvPr/>
        </p:nvSpPr>
        <p:spPr>
          <a:xfrm>
            <a:off x="6355080" y="3758184"/>
            <a:ext cx="457200" cy="457200"/>
          </a:xfrm>
          <a:prstGeom prst="ellipse">
            <a:avLst/>
          </a:prstGeom>
          <a:solidFill>
            <a:srgbClr val="FFB84D"/>
          </a:solidFill>
          <a:ln/>
        </p:spPr>
      </p:sp>
      <p:sp>
        <p:nvSpPr>
          <p:cNvPr id="16" name="Text 14"/>
          <p:cNvSpPr txBox="1"/>
          <p:nvPr/>
        </p:nvSpPr>
        <p:spPr>
          <a:xfrm>
            <a:off x="6355080" y="3758184"/>
            <a:ext cx="457200" cy="45720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A</a:t>
            </a:r>
            <a:endParaRPr lang="en-US" sz="1800" dirty="0"/>
          </a:p>
        </p:txBody>
      </p:sp>
      <p:sp>
        <p:nvSpPr>
          <p:cNvPr id="17" name="Text 15"/>
          <p:cNvSpPr txBox="1"/>
          <p:nvPr/>
        </p:nvSpPr>
        <p:spPr>
          <a:xfrm>
            <a:off x="6949440" y="3776472"/>
            <a:ext cx="4572000" cy="457200"/>
          </a:xfrm>
          <a:prstGeom prst="rect">
            <a:avLst/>
          </a:prstGeom>
          <a:noFill/>
          <a:ln/>
        </p:spPr>
        <p:txBody>
          <a:bodyPr wrap="square" lIns="0" tIns="0" rIns="0" bIns="0" rtlCol="0" anchor="ctr"/>
          <a:lstStyle/>
          <a:p>
            <a:pPr indent="0" marL="0">
              <a:buNone/>
            </a:pPr>
            <a:r>
              <a:rPr lang="en-US" sz="1450" b="1" dirty="0">
                <a:solidFill>
                  <a:srgbClr val="0F2436"/>
                </a:solidFill>
                <a:latin typeface="Calibri" pitchFamily="34" charset="0"/>
                <a:ea typeface="Calibri" pitchFamily="34" charset="-122"/>
                <a:cs typeface="Calibri" pitchFamily="34" charset="-120"/>
              </a:rPr>
              <a:t>Action  </a:t>
            </a:r>
            <a:pPr indent="0" marL="0">
              <a:buNone/>
            </a:pPr>
            <a:r>
              <a:rPr lang="en-US" sz="1450" dirty="0">
                <a:solidFill>
                  <a:srgbClr val="20303C"/>
                </a:solidFill>
                <a:latin typeface="Calibri" pitchFamily="34" charset="0"/>
                <a:ea typeface="Calibri" pitchFamily="34" charset="-122"/>
                <a:cs typeface="Calibri" pitchFamily="34" charset="-120"/>
              </a:rPr>
              <a:t>the specific move you made</a:t>
            </a:r>
            <a:endParaRPr lang="en-US" sz="1450" dirty="0"/>
          </a:p>
        </p:txBody>
      </p:sp>
      <p:sp>
        <p:nvSpPr>
          <p:cNvPr id="18" name="Shape 16"/>
          <p:cNvSpPr/>
          <p:nvPr/>
        </p:nvSpPr>
        <p:spPr>
          <a:xfrm>
            <a:off x="6355080" y="4379976"/>
            <a:ext cx="457200" cy="457200"/>
          </a:xfrm>
          <a:prstGeom prst="ellipse">
            <a:avLst/>
          </a:prstGeom>
          <a:solidFill>
            <a:srgbClr val="FFB84D"/>
          </a:solidFill>
          <a:ln/>
        </p:spPr>
      </p:sp>
      <p:sp>
        <p:nvSpPr>
          <p:cNvPr id="19" name="Text 17"/>
          <p:cNvSpPr txBox="1"/>
          <p:nvPr/>
        </p:nvSpPr>
        <p:spPr>
          <a:xfrm>
            <a:off x="6355080" y="4379976"/>
            <a:ext cx="457200" cy="457200"/>
          </a:xfrm>
          <a:prstGeom prst="rect">
            <a:avLst/>
          </a:prstGeom>
          <a:noFill/>
          <a:ln/>
        </p:spPr>
        <p:txBody>
          <a:bodyPr wrap="square" lIns="0" tIns="0" rIns="0" bIns="0" rtlCol="0" anchor="ctr"/>
          <a:lstStyle/>
          <a:p>
            <a:pPr algn="ctr" indent="0" marL="0">
              <a:buNone/>
            </a:pPr>
            <a:r>
              <a:rPr lang="en-US" sz="1800" b="1" dirty="0">
                <a:solidFill>
                  <a:srgbClr val="0F2436"/>
                </a:solidFill>
                <a:latin typeface="Cambria" pitchFamily="34" charset="0"/>
                <a:ea typeface="Cambria" pitchFamily="34" charset="-122"/>
                <a:cs typeface="Cambria" pitchFamily="34" charset="-120"/>
              </a:rPr>
              <a:t>R</a:t>
            </a:r>
            <a:endParaRPr lang="en-US" sz="1800" dirty="0"/>
          </a:p>
        </p:txBody>
      </p:sp>
      <p:sp>
        <p:nvSpPr>
          <p:cNvPr id="20" name="Text 18"/>
          <p:cNvSpPr txBox="1"/>
          <p:nvPr/>
        </p:nvSpPr>
        <p:spPr>
          <a:xfrm>
            <a:off x="6949440" y="4398264"/>
            <a:ext cx="4572000" cy="457200"/>
          </a:xfrm>
          <a:prstGeom prst="rect">
            <a:avLst/>
          </a:prstGeom>
          <a:noFill/>
          <a:ln/>
        </p:spPr>
        <p:txBody>
          <a:bodyPr wrap="square" lIns="0" tIns="0" rIns="0" bIns="0" rtlCol="0" anchor="ctr"/>
          <a:lstStyle/>
          <a:p>
            <a:pPr indent="0" marL="0">
              <a:buNone/>
            </a:pPr>
            <a:r>
              <a:rPr lang="en-US" sz="1450" b="1" dirty="0">
                <a:solidFill>
                  <a:srgbClr val="0F2436"/>
                </a:solidFill>
                <a:latin typeface="Calibri" pitchFamily="34" charset="0"/>
                <a:ea typeface="Calibri" pitchFamily="34" charset="-122"/>
                <a:cs typeface="Calibri" pitchFamily="34" charset="-120"/>
              </a:rPr>
              <a:t>Result  </a:t>
            </a:r>
            <a:pPr indent="0" marL="0">
              <a:buNone/>
            </a:pPr>
            <a:r>
              <a:rPr lang="en-US" sz="1450" dirty="0">
                <a:solidFill>
                  <a:srgbClr val="20303C"/>
                </a:solidFill>
                <a:latin typeface="Calibri" pitchFamily="34" charset="0"/>
                <a:ea typeface="Calibri" pitchFamily="34" charset="-122"/>
                <a:cs typeface="Calibri" pitchFamily="34" charset="-120"/>
              </a:rPr>
              <a:t>the outcome, with a number if you have one</a:t>
            </a:r>
            <a:endParaRPr lang="en-US" sz="1450" dirty="0"/>
          </a:p>
        </p:txBody>
      </p:sp>
      <p:sp>
        <p:nvSpPr>
          <p:cNvPr id="21" name="Text 19"/>
          <p:cNvSpPr txBox="1"/>
          <p:nvPr/>
        </p:nvSpPr>
        <p:spPr>
          <a:xfrm>
            <a:off x="548640" y="5212080"/>
            <a:ext cx="11091672" cy="457200"/>
          </a:xfrm>
          <a:prstGeom prst="rect">
            <a:avLst/>
          </a:prstGeom>
          <a:noFill/>
          <a:ln/>
        </p:spPr>
        <p:txBody>
          <a:bodyPr wrap="square" lIns="0" tIns="0" rIns="0" bIns="0" rtlCol="0" anchor="ctr"/>
          <a:lstStyle/>
          <a:p>
            <a:pPr indent="0" marL="0">
              <a:buNone/>
            </a:pPr>
            <a:r>
              <a:rPr lang="en-US" sz="1400" i="1" dirty="0">
                <a:solidFill>
                  <a:srgbClr val="667887"/>
                </a:solidFill>
                <a:latin typeface="Calibri" pitchFamily="34" charset="0"/>
                <a:ea typeface="Calibri" pitchFamily="34" charset="-122"/>
                <a:cs typeface="Calibri" pitchFamily="34" charset="-120"/>
              </a:rPr>
              <a:t>Same specifics beat the bot at Gate 3 and win the human at Gate 4.</a:t>
            </a:r>
            <a:endParaRPr lang="en-US" sz="1400" dirty="0"/>
          </a:p>
        </p:txBody>
      </p:sp>
      <p:sp>
        <p:nvSpPr>
          <p:cNvPr id="22" name="Text 20"/>
          <p:cNvSpPr txBox="1"/>
          <p:nvPr/>
        </p:nvSpPr>
        <p:spPr>
          <a:xfrm>
            <a:off x="548640" y="6473952"/>
            <a:ext cx="11091672" cy="274320"/>
          </a:xfrm>
          <a:prstGeom prst="rect">
            <a:avLst/>
          </a:prstGeom>
          <a:noFill/>
          <a:ln/>
        </p:spPr>
        <p:txBody>
          <a:bodyPr wrap="square" lIns="0" tIns="0" rIns="0" bIns="0" rtlCol="0" anchor="ctr"/>
          <a:lstStyle/>
          <a:p>
            <a:pPr algn="l" indent="0" marL="0">
              <a:buNone/>
            </a:pPr>
            <a:r>
              <a:rPr lang="en-US" sz="900" dirty="0">
                <a:solidFill>
                  <a:srgbClr val="667887"/>
                </a:solidFill>
                <a:latin typeface="Calibri" pitchFamily="34" charset="0"/>
                <a:ea typeface="Calibri" pitchFamily="34" charset="-122"/>
                <a:cs typeface="Calibri" pitchFamily="34" charset="-120"/>
              </a:rPr>
              <a:t>Sam Velu  |  AI in the Job Search  |  The Breakfast Club NJ  |  Sept 12, 2026</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2436"/>
        </a:solidFill>
      </p:bgPr>
    </p:bg>
    <p:spTree>
      <p:nvGrpSpPr>
        <p:cNvPr id="1" name=""/>
        <p:cNvGrpSpPr/>
        <p:nvPr/>
      </p:nvGrpSpPr>
      <p:grpSpPr>
        <a:xfrm>
          <a:off x="0" y="0"/>
          <a:ext cx="0" cy="0"/>
          <a:chOff x="0" y="0"/>
          <a:chExt cx="0" cy="0"/>
        </a:xfrm>
      </p:grpSpPr>
      <p:sp>
        <p:nvSpPr>
          <p:cNvPr id="2" name="Text 0"/>
          <p:cNvSpPr txBox="1"/>
          <p:nvPr/>
        </p:nvSpPr>
        <p:spPr>
          <a:xfrm>
            <a:off x="548640" y="1234440"/>
            <a:ext cx="11091672" cy="548640"/>
          </a:xfrm>
          <a:prstGeom prst="rect">
            <a:avLst/>
          </a:prstGeom>
          <a:noFill/>
          <a:ln/>
        </p:spPr>
        <p:txBody>
          <a:bodyPr wrap="square" lIns="0" tIns="0" rIns="0" bIns="0" rtlCol="0" anchor="ctr"/>
          <a:lstStyle/>
          <a:p>
            <a:pPr indent="0" marL="0">
              <a:buNone/>
            </a:pPr>
            <a:r>
              <a:rPr lang="en-US" sz="1800" b="1" spc="300" kern="0" dirty="0">
                <a:solidFill>
                  <a:srgbClr val="FFB84D"/>
                </a:solidFill>
                <a:latin typeface="Calibri" pitchFamily="34" charset="0"/>
                <a:ea typeface="Calibri" pitchFamily="34" charset="-122"/>
                <a:cs typeface="Calibri" pitchFamily="34" charset="-120"/>
              </a:rPr>
              <a:t>If you remember one thing</a:t>
            </a:r>
            <a:endParaRPr lang="en-US" sz="1800" dirty="0"/>
          </a:p>
        </p:txBody>
      </p:sp>
      <p:sp>
        <p:nvSpPr>
          <p:cNvPr id="3" name="Text 1"/>
          <p:cNvSpPr txBox="1"/>
          <p:nvPr/>
        </p:nvSpPr>
        <p:spPr>
          <a:xfrm>
            <a:off x="548640" y="1874520"/>
            <a:ext cx="11091672" cy="1828800"/>
          </a:xfrm>
          <a:prstGeom prst="rect">
            <a:avLst/>
          </a:prstGeom>
          <a:noFill/>
          <a:ln/>
        </p:spPr>
        <p:txBody>
          <a:bodyPr wrap="square" lIns="0" tIns="0" rIns="0" bIns="0" rtlCol="0" anchor="ctr"/>
          <a:lstStyle/>
          <a:p>
            <a:pPr indent="0" marL="0">
              <a:lnSpc>
                <a:spcPts val="5200"/>
              </a:lnSpc>
              <a:buNone/>
            </a:pPr>
            <a:r>
              <a:rPr lang="en-US" sz="4600" b="1" dirty="0">
                <a:solidFill>
                  <a:srgbClr val="FFFFFF"/>
                </a:solidFill>
                <a:latin typeface="Cambria" pitchFamily="34" charset="0"/>
                <a:ea typeface="Cambria" pitchFamily="34" charset="-122"/>
                <a:cs typeface="Cambria" pitchFamily="34" charset="-120"/>
              </a:rPr>
              <a:t>Specific, verified, human</a:t>
            </a:r>
            <a:endParaRPr lang="en-US" sz="4600" dirty="0"/>
          </a:p>
          <a:p>
            <a:pPr indent="0" marL="0">
              <a:lnSpc>
                <a:spcPts val="5200"/>
              </a:lnSpc>
              <a:buNone/>
            </a:pPr>
            <a:r>
              <a:rPr lang="en-US" sz="4600" b="1" dirty="0">
                <a:solidFill>
                  <a:srgbClr val="FFFFFF"/>
                </a:solidFill>
                <a:latin typeface="Cambria" pitchFamily="34" charset="0"/>
                <a:ea typeface="Cambria" pitchFamily="34" charset="-122"/>
                <a:cs typeface="Cambria" pitchFamily="34" charset="-120"/>
              </a:rPr>
              <a:t>beats optimized-but-generic.</a:t>
            </a:r>
            <a:endParaRPr lang="en-US" sz="4600" dirty="0"/>
          </a:p>
        </p:txBody>
      </p:sp>
      <p:sp>
        <p:nvSpPr>
          <p:cNvPr id="4" name="Shape 2"/>
          <p:cNvSpPr/>
          <p:nvPr/>
        </p:nvSpPr>
        <p:spPr>
          <a:xfrm>
            <a:off x="548640" y="3977640"/>
            <a:ext cx="4114800" cy="0"/>
          </a:xfrm>
          <a:prstGeom prst="line">
            <a:avLst/>
          </a:prstGeom>
          <a:noFill/>
          <a:ln w="19050">
            <a:solidFill>
              <a:srgbClr val="17324B"/>
            </a:solidFill>
            <a:prstDash val="solid"/>
          </a:ln>
        </p:spPr>
      </p:sp>
      <p:sp>
        <p:nvSpPr>
          <p:cNvPr id="5" name="Text 3"/>
          <p:cNvSpPr txBox="1"/>
          <p:nvPr/>
        </p:nvSpPr>
        <p:spPr>
          <a:xfrm>
            <a:off x="548640" y="4206240"/>
            <a:ext cx="11091672" cy="548640"/>
          </a:xfrm>
          <a:prstGeom prst="rect">
            <a:avLst/>
          </a:prstGeom>
          <a:noFill/>
          <a:ln/>
        </p:spPr>
        <p:txBody>
          <a:bodyPr wrap="square" lIns="0" tIns="0" rIns="0" bIns="0" rtlCol="0" anchor="ctr"/>
          <a:lstStyle/>
          <a:p>
            <a:pPr indent="0" marL="0">
              <a:buNone/>
            </a:pPr>
            <a:r>
              <a:rPr lang="en-US" sz="2200" dirty="0">
                <a:solidFill>
                  <a:srgbClr val="C7D2DC"/>
                </a:solidFill>
                <a:latin typeface="Calibri" pitchFamily="34" charset="0"/>
                <a:ea typeface="Calibri" pitchFamily="34" charset="-122"/>
                <a:cs typeface="Calibri" pitchFamily="34" charset="-120"/>
              </a:rPr>
              <a:t>AI drafts from your facts. You verify and decide. Never invent.</a:t>
            </a:r>
            <a:endParaRPr lang="en-US" sz="2200" dirty="0"/>
          </a:p>
        </p:txBody>
      </p:sp>
      <p:sp>
        <p:nvSpPr>
          <p:cNvPr id="6" name="Text 4"/>
          <p:cNvSpPr txBox="1"/>
          <p:nvPr/>
        </p:nvSpPr>
        <p:spPr>
          <a:xfrm>
            <a:off x="548640" y="4892040"/>
            <a:ext cx="11091672" cy="548640"/>
          </a:xfrm>
          <a:prstGeom prst="rect">
            <a:avLst/>
          </a:prstGeom>
          <a:noFill/>
          <a:ln/>
        </p:spPr>
        <p:txBody>
          <a:bodyPr wrap="square" lIns="0" tIns="0" rIns="0" bIns="0" rtlCol="0" anchor="ctr"/>
          <a:lstStyle/>
          <a:p>
            <a:pPr indent="0" marL="0">
              <a:buNone/>
            </a:pPr>
            <a:r>
              <a:rPr lang="en-US" sz="1600" i="1" dirty="0">
                <a:solidFill>
                  <a:srgbClr val="FFB84D"/>
                </a:solidFill>
                <a:latin typeface="Calibri" pitchFamily="34" charset="0"/>
                <a:ea typeface="Calibri" pitchFamily="34" charset="-122"/>
                <a:cs typeface="Calibri" pitchFamily="34" charset="-120"/>
              </a:rPr>
              <a:t>That single rule gets you through all four gates, and it works on a free account.</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6F9"/>
        </a:solidFill>
      </p:bgPr>
    </p:bg>
    <p:spTree>
      <p:nvGrpSpPr>
        <p:cNvPr id="1" name=""/>
        <p:cNvGrpSpPr/>
        <p:nvPr/>
      </p:nvGrpSpPr>
      <p:grpSpPr>
        <a:xfrm>
          <a:off x="0" y="0"/>
          <a:ext cx="0" cy="0"/>
          <a:chOff x="0" y="0"/>
          <a:chExt cx="0" cy="0"/>
        </a:xfrm>
      </p:grpSpPr>
      <p:sp>
        <p:nvSpPr>
          <p:cNvPr id="2" name="Text 0"/>
          <p:cNvSpPr txBox="1"/>
          <p:nvPr/>
        </p:nvSpPr>
        <p:spPr>
          <a:xfrm>
            <a:off x="548640" y="457200"/>
            <a:ext cx="8229600" cy="640080"/>
          </a:xfrm>
          <a:prstGeom prst="rect">
            <a:avLst/>
          </a:prstGeom>
          <a:noFill/>
          <a:ln/>
        </p:spPr>
        <p:txBody>
          <a:bodyPr wrap="square" lIns="0" tIns="0" rIns="0" bIns="0" rtlCol="0" anchor="ctr"/>
          <a:lstStyle/>
          <a:p>
            <a:pPr indent="0" marL="0">
              <a:buNone/>
            </a:pPr>
            <a:r>
              <a:rPr lang="en-US" sz="3800" b="1" dirty="0">
                <a:solidFill>
                  <a:srgbClr val="0F2436"/>
                </a:solidFill>
                <a:latin typeface="Cambria" pitchFamily="34" charset="0"/>
                <a:ea typeface="Cambria" pitchFamily="34" charset="-122"/>
                <a:cs typeface="Cambria" pitchFamily="34" charset="-120"/>
              </a:rPr>
              <a:t>Your next 7 days</a:t>
            </a:r>
            <a:endParaRPr lang="en-US" sz="3800" dirty="0"/>
          </a:p>
        </p:txBody>
      </p:sp>
      <p:sp>
        <p:nvSpPr>
          <p:cNvPr id="3" name="Text 1"/>
          <p:cNvSpPr txBox="1"/>
          <p:nvPr/>
        </p:nvSpPr>
        <p:spPr>
          <a:xfrm>
            <a:off x="548640" y="1188720"/>
            <a:ext cx="11091672" cy="411480"/>
          </a:xfrm>
          <a:prstGeom prst="rect">
            <a:avLst/>
          </a:prstGeom>
          <a:noFill/>
          <a:ln/>
        </p:spPr>
        <p:txBody>
          <a:bodyPr wrap="square" lIns="0" tIns="0" rIns="0" bIns="0" rtlCol="0" anchor="ctr"/>
          <a:lstStyle/>
          <a:p>
            <a:pPr indent="0" marL="0">
              <a:buNone/>
            </a:pPr>
            <a:r>
              <a:rPr lang="en-US" sz="1600" dirty="0">
                <a:solidFill>
                  <a:srgbClr val="20303C"/>
                </a:solidFill>
                <a:latin typeface="Calibri" pitchFamily="34" charset="0"/>
                <a:ea typeface="Calibri" pitchFamily="34" charset="-122"/>
                <a:cs typeface="Calibri" pitchFamily="34" charset="-120"/>
              </a:rPr>
              <a:t>One move a day. All free. By next Saturday you’ve rebuilt the core of your search.</a:t>
            </a:r>
            <a:endParaRPr lang="en-US" sz="1600" dirty="0"/>
          </a:p>
        </p:txBody>
      </p:sp>
      <p:sp>
        <p:nvSpPr>
          <p:cNvPr id="4" name="Shape 2"/>
          <p:cNvSpPr/>
          <p:nvPr/>
        </p:nvSpPr>
        <p:spPr>
          <a:xfrm>
            <a:off x="548640" y="1783080"/>
            <a:ext cx="5362956" cy="548640"/>
          </a:xfrm>
          <a:prstGeom prst="roundRect">
            <a:avLst>
              <a:gd name="adj" fmla="val 10000"/>
            </a:avLst>
          </a:prstGeom>
          <a:solidFill>
            <a:srgbClr val="FFFFFF"/>
          </a:solidFill>
          <a:ln w="12700">
            <a:solidFill>
              <a:srgbClr val="DCE3EA"/>
            </a:solidFill>
            <a:prstDash val="solid"/>
          </a:ln>
        </p:spPr>
      </p:sp>
      <p:sp>
        <p:nvSpPr>
          <p:cNvPr id="5" name="Text 3"/>
          <p:cNvSpPr txBox="1"/>
          <p:nvPr/>
        </p:nvSpPr>
        <p:spPr>
          <a:xfrm>
            <a:off x="731520" y="1783080"/>
            <a:ext cx="914400" cy="548640"/>
          </a:xfrm>
          <a:prstGeom prst="rect">
            <a:avLst/>
          </a:prstGeom>
          <a:noFill/>
          <a:ln/>
        </p:spPr>
        <p:txBody>
          <a:bodyPr wrap="square" lIns="0" tIns="0" rIns="0" bIns="0" rtlCol="0" anchor="ctr"/>
          <a:lstStyle/>
          <a:p>
            <a:pPr indent="0" marL="0">
              <a:buNone/>
            </a:pPr>
            <a:r>
              <a:rPr lang="en-US" sz="1500" b="1" dirty="0">
                <a:solidFill>
                  <a:srgbClr val="B9791A"/>
                </a:solidFill>
                <a:latin typeface="Cambria" pitchFamily="34" charset="0"/>
                <a:ea typeface="Cambria" pitchFamily="34" charset="-122"/>
                <a:cs typeface="Cambria" pitchFamily="34" charset="-120"/>
              </a:rPr>
              <a:t>Day 1</a:t>
            </a:r>
            <a:endParaRPr lang="en-US" sz="1500" dirty="0"/>
          </a:p>
        </p:txBody>
      </p:sp>
      <p:sp>
        <p:nvSpPr>
          <p:cNvPr id="6" name="Text 4"/>
          <p:cNvSpPr txBox="1"/>
          <p:nvPr/>
        </p:nvSpPr>
        <p:spPr>
          <a:xfrm>
            <a:off x="1600200" y="1783080"/>
            <a:ext cx="4128516" cy="548640"/>
          </a:xfrm>
          <a:prstGeom prst="rect">
            <a:avLst/>
          </a:prstGeom>
          <a:noFill/>
          <a:ln/>
        </p:spPr>
        <p:txBody>
          <a:bodyPr wrap="square" lIns="0" tIns="0" rIns="0" bIns="0" rtlCol="0" anchor="ctr"/>
          <a:lstStyle/>
          <a:p>
            <a:pPr indent="0" marL="0">
              <a:buNone/>
            </a:pPr>
            <a:r>
              <a:rPr lang="en-US" sz="1350" dirty="0">
                <a:solidFill>
                  <a:srgbClr val="20303C"/>
                </a:solidFill>
                <a:latin typeface="Calibri" pitchFamily="34" charset="0"/>
                <a:ea typeface="Calibri" pitchFamily="34" charset="-122"/>
                <a:cs typeface="Calibri" pitchFamily="34" charset="-120"/>
              </a:rPr>
              <a:t>Build your Master Resume: every role, every win, in one place.</a:t>
            </a:r>
            <a:endParaRPr lang="en-US" sz="1350" dirty="0"/>
          </a:p>
        </p:txBody>
      </p:sp>
      <p:sp>
        <p:nvSpPr>
          <p:cNvPr id="7" name="Shape 5"/>
          <p:cNvSpPr/>
          <p:nvPr/>
        </p:nvSpPr>
        <p:spPr>
          <a:xfrm>
            <a:off x="6277356" y="1783080"/>
            <a:ext cx="5362956" cy="548640"/>
          </a:xfrm>
          <a:prstGeom prst="roundRect">
            <a:avLst>
              <a:gd name="adj" fmla="val 10000"/>
            </a:avLst>
          </a:prstGeom>
          <a:solidFill>
            <a:srgbClr val="FFFFFF"/>
          </a:solidFill>
          <a:ln w="12700">
            <a:solidFill>
              <a:srgbClr val="DCE3EA"/>
            </a:solidFill>
            <a:prstDash val="solid"/>
          </a:ln>
        </p:spPr>
      </p:sp>
      <p:sp>
        <p:nvSpPr>
          <p:cNvPr id="8" name="Text 6"/>
          <p:cNvSpPr txBox="1"/>
          <p:nvPr/>
        </p:nvSpPr>
        <p:spPr>
          <a:xfrm>
            <a:off x="6460236" y="1783080"/>
            <a:ext cx="914400" cy="548640"/>
          </a:xfrm>
          <a:prstGeom prst="rect">
            <a:avLst/>
          </a:prstGeom>
          <a:noFill/>
          <a:ln/>
        </p:spPr>
        <p:txBody>
          <a:bodyPr wrap="square" lIns="0" tIns="0" rIns="0" bIns="0" rtlCol="0" anchor="ctr"/>
          <a:lstStyle/>
          <a:p>
            <a:pPr indent="0" marL="0">
              <a:buNone/>
            </a:pPr>
            <a:r>
              <a:rPr lang="en-US" sz="1500" b="1" dirty="0">
                <a:solidFill>
                  <a:srgbClr val="B9791A"/>
                </a:solidFill>
                <a:latin typeface="Cambria" pitchFamily="34" charset="0"/>
                <a:ea typeface="Cambria" pitchFamily="34" charset="-122"/>
                <a:cs typeface="Cambria" pitchFamily="34" charset="-120"/>
              </a:rPr>
              <a:t>Day 2</a:t>
            </a:r>
            <a:endParaRPr lang="en-US" sz="1500" dirty="0"/>
          </a:p>
        </p:txBody>
      </p:sp>
      <p:sp>
        <p:nvSpPr>
          <p:cNvPr id="9" name="Text 7"/>
          <p:cNvSpPr txBox="1"/>
          <p:nvPr/>
        </p:nvSpPr>
        <p:spPr>
          <a:xfrm>
            <a:off x="7328916" y="1783080"/>
            <a:ext cx="4128516" cy="548640"/>
          </a:xfrm>
          <a:prstGeom prst="rect">
            <a:avLst/>
          </a:prstGeom>
          <a:noFill/>
          <a:ln/>
        </p:spPr>
        <p:txBody>
          <a:bodyPr wrap="square" lIns="0" tIns="0" rIns="0" bIns="0" rtlCol="0" anchor="ctr"/>
          <a:lstStyle/>
          <a:p>
            <a:pPr indent="0" marL="0">
              <a:buNone/>
            </a:pPr>
            <a:r>
              <a:rPr lang="en-US" sz="1350" dirty="0">
                <a:solidFill>
                  <a:srgbClr val="20303C"/>
                </a:solidFill>
                <a:latin typeface="Calibri" pitchFamily="34" charset="0"/>
                <a:ea typeface="Calibri" pitchFamily="34" charset="-122"/>
                <a:cs typeface="Calibri" pitchFamily="34" charset="-120"/>
              </a:rPr>
              <a:t>Pick one job. Run Master → Targeted Resume with the audit table.</a:t>
            </a:r>
            <a:endParaRPr lang="en-US" sz="1350" dirty="0"/>
          </a:p>
        </p:txBody>
      </p:sp>
      <p:sp>
        <p:nvSpPr>
          <p:cNvPr id="10" name="Shape 8"/>
          <p:cNvSpPr/>
          <p:nvPr/>
        </p:nvSpPr>
        <p:spPr>
          <a:xfrm>
            <a:off x="548640" y="2441448"/>
            <a:ext cx="5362956" cy="548640"/>
          </a:xfrm>
          <a:prstGeom prst="roundRect">
            <a:avLst>
              <a:gd name="adj" fmla="val 10000"/>
            </a:avLst>
          </a:prstGeom>
          <a:solidFill>
            <a:srgbClr val="FFFFFF"/>
          </a:solidFill>
          <a:ln w="12700">
            <a:solidFill>
              <a:srgbClr val="DCE3EA"/>
            </a:solidFill>
            <a:prstDash val="solid"/>
          </a:ln>
        </p:spPr>
      </p:sp>
      <p:sp>
        <p:nvSpPr>
          <p:cNvPr id="11" name="Text 9"/>
          <p:cNvSpPr txBox="1"/>
          <p:nvPr/>
        </p:nvSpPr>
        <p:spPr>
          <a:xfrm>
            <a:off x="731520" y="2441448"/>
            <a:ext cx="914400" cy="548640"/>
          </a:xfrm>
          <a:prstGeom prst="rect">
            <a:avLst/>
          </a:prstGeom>
          <a:noFill/>
          <a:ln/>
        </p:spPr>
        <p:txBody>
          <a:bodyPr wrap="square" lIns="0" tIns="0" rIns="0" bIns="0" rtlCol="0" anchor="ctr"/>
          <a:lstStyle/>
          <a:p>
            <a:pPr indent="0" marL="0">
              <a:buNone/>
            </a:pPr>
            <a:r>
              <a:rPr lang="en-US" sz="1500" b="1" dirty="0">
                <a:solidFill>
                  <a:srgbClr val="B9791A"/>
                </a:solidFill>
                <a:latin typeface="Cambria" pitchFamily="34" charset="0"/>
                <a:ea typeface="Cambria" pitchFamily="34" charset="-122"/>
                <a:cs typeface="Cambria" pitchFamily="34" charset="-120"/>
              </a:rPr>
              <a:t>Day 3</a:t>
            </a:r>
            <a:endParaRPr lang="en-US" sz="1500" dirty="0"/>
          </a:p>
        </p:txBody>
      </p:sp>
      <p:sp>
        <p:nvSpPr>
          <p:cNvPr id="12" name="Text 10"/>
          <p:cNvSpPr txBox="1"/>
          <p:nvPr/>
        </p:nvSpPr>
        <p:spPr>
          <a:xfrm>
            <a:off x="1600200" y="2441448"/>
            <a:ext cx="4128516" cy="548640"/>
          </a:xfrm>
          <a:prstGeom prst="rect">
            <a:avLst/>
          </a:prstGeom>
          <a:noFill/>
          <a:ln/>
        </p:spPr>
        <p:txBody>
          <a:bodyPr wrap="square" lIns="0" tIns="0" rIns="0" bIns="0" rtlCol="0" anchor="ctr"/>
          <a:lstStyle/>
          <a:p>
            <a:pPr indent="0" marL="0">
              <a:buNone/>
            </a:pPr>
            <a:r>
              <a:rPr lang="en-US" sz="1350" dirty="0">
                <a:solidFill>
                  <a:srgbClr val="20303C"/>
                </a:solidFill>
                <a:latin typeface="Calibri" pitchFamily="34" charset="0"/>
                <a:ea typeface="Calibri" pitchFamily="34" charset="-122"/>
                <a:cs typeface="Calibri" pitchFamily="34" charset="-120"/>
              </a:rPr>
              <a:t>/blindspot your resume. Fix the top 3 gaps it finds.</a:t>
            </a:r>
            <a:endParaRPr lang="en-US" sz="1350" dirty="0"/>
          </a:p>
        </p:txBody>
      </p:sp>
      <p:sp>
        <p:nvSpPr>
          <p:cNvPr id="13" name="Shape 11"/>
          <p:cNvSpPr/>
          <p:nvPr/>
        </p:nvSpPr>
        <p:spPr>
          <a:xfrm>
            <a:off x="6277356" y="2441448"/>
            <a:ext cx="5362956" cy="548640"/>
          </a:xfrm>
          <a:prstGeom prst="roundRect">
            <a:avLst>
              <a:gd name="adj" fmla="val 10000"/>
            </a:avLst>
          </a:prstGeom>
          <a:solidFill>
            <a:srgbClr val="FFFFFF"/>
          </a:solidFill>
          <a:ln w="12700">
            <a:solidFill>
              <a:srgbClr val="DCE3EA"/>
            </a:solidFill>
            <a:prstDash val="solid"/>
          </a:ln>
        </p:spPr>
      </p:sp>
      <p:sp>
        <p:nvSpPr>
          <p:cNvPr id="14" name="Text 12"/>
          <p:cNvSpPr txBox="1"/>
          <p:nvPr/>
        </p:nvSpPr>
        <p:spPr>
          <a:xfrm>
            <a:off x="6460236" y="2441448"/>
            <a:ext cx="914400" cy="548640"/>
          </a:xfrm>
          <a:prstGeom prst="rect">
            <a:avLst/>
          </a:prstGeom>
          <a:noFill/>
          <a:ln/>
        </p:spPr>
        <p:txBody>
          <a:bodyPr wrap="square" lIns="0" tIns="0" rIns="0" bIns="0" rtlCol="0" anchor="ctr"/>
          <a:lstStyle/>
          <a:p>
            <a:pPr indent="0" marL="0">
              <a:buNone/>
            </a:pPr>
            <a:r>
              <a:rPr lang="en-US" sz="1500" b="1" dirty="0">
                <a:solidFill>
                  <a:srgbClr val="B9791A"/>
                </a:solidFill>
                <a:latin typeface="Cambria" pitchFamily="34" charset="0"/>
                <a:ea typeface="Cambria" pitchFamily="34" charset="-122"/>
                <a:cs typeface="Cambria" pitchFamily="34" charset="-120"/>
              </a:rPr>
              <a:t>Day 4</a:t>
            </a:r>
            <a:endParaRPr lang="en-US" sz="1500" dirty="0"/>
          </a:p>
        </p:txBody>
      </p:sp>
      <p:sp>
        <p:nvSpPr>
          <p:cNvPr id="15" name="Text 13"/>
          <p:cNvSpPr txBox="1"/>
          <p:nvPr/>
        </p:nvSpPr>
        <p:spPr>
          <a:xfrm>
            <a:off x="7328916" y="2441448"/>
            <a:ext cx="4128516" cy="548640"/>
          </a:xfrm>
          <a:prstGeom prst="rect">
            <a:avLst/>
          </a:prstGeom>
          <a:noFill/>
          <a:ln/>
        </p:spPr>
        <p:txBody>
          <a:bodyPr wrap="square" lIns="0" tIns="0" rIns="0" bIns="0" rtlCol="0" anchor="ctr"/>
          <a:lstStyle/>
          <a:p>
            <a:pPr indent="0" marL="0">
              <a:buNone/>
            </a:pPr>
            <a:r>
              <a:rPr lang="en-US" sz="1350" dirty="0">
                <a:solidFill>
                  <a:srgbClr val="20303C"/>
                </a:solidFill>
                <a:latin typeface="Calibri" pitchFamily="34" charset="0"/>
                <a:ea typeface="Calibri" pitchFamily="34" charset="-122"/>
                <a:cs typeface="Calibri" pitchFamily="34" charset="-120"/>
              </a:rPr>
              <a:t>/deepdive the company. Draft the T-Letter.</a:t>
            </a:r>
            <a:endParaRPr lang="en-US" sz="1350" dirty="0"/>
          </a:p>
        </p:txBody>
      </p:sp>
      <p:sp>
        <p:nvSpPr>
          <p:cNvPr id="16" name="Shape 14"/>
          <p:cNvSpPr/>
          <p:nvPr/>
        </p:nvSpPr>
        <p:spPr>
          <a:xfrm>
            <a:off x="548640" y="3099816"/>
            <a:ext cx="5362956" cy="548640"/>
          </a:xfrm>
          <a:prstGeom prst="roundRect">
            <a:avLst>
              <a:gd name="adj" fmla="val 10000"/>
            </a:avLst>
          </a:prstGeom>
          <a:solidFill>
            <a:srgbClr val="FFFFFF"/>
          </a:solidFill>
          <a:ln w="12700">
            <a:solidFill>
              <a:srgbClr val="DCE3EA"/>
            </a:solidFill>
            <a:prstDash val="solid"/>
          </a:ln>
        </p:spPr>
      </p:sp>
      <p:sp>
        <p:nvSpPr>
          <p:cNvPr id="17" name="Text 15"/>
          <p:cNvSpPr txBox="1"/>
          <p:nvPr/>
        </p:nvSpPr>
        <p:spPr>
          <a:xfrm>
            <a:off x="731520" y="3099816"/>
            <a:ext cx="914400" cy="548640"/>
          </a:xfrm>
          <a:prstGeom prst="rect">
            <a:avLst/>
          </a:prstGeom>
          <a:noFill/>
          <a:ln/>
        </p:spPr>
        <p:txBody>
          <a:bodyPr wrap="square" lIns="0" tIns="0" rIns="0" bIns="0" rtlCol="0" anchor="ctr"/>
          <a:lstStyle/>
          <a:p>
            <a:pPr indent="0" marL="0">
              <a:buNone/>
            </a:pPr>
            <a:r>
              <a:rPr lang="en-US" sz="1500" b="1" dirty="0">
                <a:solidFill>
                  <a:srgbClr val="B9791A"/>
                </a:solidFill>
                <a:latin typeface="Cambria" pitchFamily="34" charset="0"/>
                <a:ea typeface="Cambria" pitchFamily="34" charset="-122"/>
                <a:cs typeface="Cambria" pitchFamily="34" charset="-120"/>
              </a:rPr>
              <a:t>Day 5</a:t>
            </a:r>
            <a:endParaRPr lang="en-US" sz="1500" dirty="0"/>
          </a:p>
        </p:txBody>
      </p:sp>
      <p:sp>
        <p:nvSpPr>
          <p:cNvPr id="18" name="Text 16"/>
          <p:cNvSpPr txBox="1"/>
          <p:nvPr/>
        </p:nvSpPr>
        <p:spPr>
          <a:xfrm>
            <a:off x="1600200" y="3099816"/>
            <a:ext cx="4128516" cy="548640"/>
          </a:xfrm>
          <a:prstGeom prst="rect">
            <a:avLst/>
          </a:prstGeom>
          <a:noFill/>
          <a:ln/>
        </p:spPr>
        <p:txBody>
          <a:bodyPr wrap="square" lIns="0" tIns="0" rIns="0" bIns="0" rtlCol="0" anchor="ctr"/>
          <a:lstStyle/>
          <a:p>
            <a:pPr indent="0" marL="0">
              <a:buNone/>
            </a:pPr>
            <a:r>
              <a:rPr lang="en-US" sz="1350" dirty="0">
                <a:solidFill>
                  <a:srgbClr val="20303C"/>
                </a:solidFill>
                <a:latin typeface="Calibri" pitchFamily="34" charset="0"/>
                <a:ea typeface="Calibri" pitchFamily="34" charset="-122"/>
                <a:cs typeface="Calibri" pitchFamily="34" charset="-120"/>
              </a:rPr>
              <a:t>Mock the AI voice screener in Gemini Live. Score every answer.</a:t>
            </a:r>
            <a:endParaRPr lang="en-US" sz="1350" dirty="0"/>
          </a:p>
        </p:txBody>
      </p:sp>
      <p:sp>
        <p:nvSpPr>
          <p:cNvPr id="19" name="Shape 17"/>
          <p:cNvSpPr/>
          <p:nvPr/>
        </p:nvSpPr>
        <p:spPr>
          <a:xfrm>
            <a:off x="6277356" y="3099816"/>
            <a:ext cx="5362956" cy="548640"/>
          </a:xfrm>
          <a:prstGeom prst="roundRect">
            <a:avLst>
              <a:gd name="adj" fmla="val 10000"/>
            </a:avLst>
          </a:prstGeom>
          <a:solidFill>
            <a:srgbClr val="FFFFFF"/>
          </a:solidFill>
          <a:ln w="12700">
            <a:solidFill>
              <a:srgbClr val="DCE3EA"/>
            </a:solidFill>
            <a:prstDash val="solid"/>
          </a:ln>
        </p:spPr>
      </p:sp>
      <p:sp>
        <p:nvSpPr>
          <p:cNvPr id="20" name="Text 18"/>
          <p:cNvSpPr txBox="1"/>
          <p:nvPr/>
        </p:nvSpPr>
        <p:spPr>
          <a:xfrm>
            <a:off x="6460236" y="3099816"/>
            <a:ext cx="914400" cy="548640"/>
          </a:xfrm>
          <a:prstGeom prst="rect">
            <a:avLst/>
          </a:prstGeom>
          <a:noFill/>
          <a:ln/>
        </p:spPr>
        <p:txBody>
          <a:bodyPr wrap="square" lIns="0" tIns="0" rIns="0" bIns="0" rtlCol="0" anchor="ctr"/>
          <a:lstStyle/>
          <a:p>
            <a:pPr indent="0" marL="0">
              <a:buNone/>
            </a:pPr>
            <a:r>
              <a:rPr lang="en-US" sz="1500" b="1" dirty="0">
                <a:solidFill>
                  <a:srgbClr val="B9791A"/>
                </a:solidFill>
                <a:latin typeface="Cambria" pitchFamily="34" charset="0"/>
                <a:ea typeface="Cambria" pitchFamily="34" charset="-122"/>
                <a:cs typeface="Cambria" pitchFamily="34" charset="-120"/>
              </a:rPr>
              <a:t>Day 6</a:t>
            </a:r>
            <a:endParaRPr lang="en-US" sz="1500" dirty="0"/>
          </a:p>
        </p:txBody>
      </p:sp>
      <p:sp>
        <p:nvSpPr>
          <p:cNvPr id="21" name="Text 19"/>
          <p:cNvSpPr txBox="1"/>
          <p:nvPr/>
        </p:nvSpPr>
        <p:spPr>
          <a:xfrm>
            <a:off x="7328916" y="3099816"/>
            <a:ext cx="4128516" cy="548640"/>
          </a:xfrm>
          <a:prstGeom prst="rect">
            <a:avLst/>
          </a:prstGeom>
          <a:noFill/>
          <a:ln/>
        </p:spPr>
        <p:txBody>
          <a:bodyPr wrap="square" lIns="0" tIns="0" rIns="0" bIns="0" rtlCol="0" anchor="ctr"/>
          <a:lstStyle/>
          <a:p>
            <a:pPr indent="0" marL="0">
              <a:buNone/>
            </a:pPr>
            <a:r>
              <a:rPr lang="en-US" sz="1350" dirty="0">
                <a:solidFill>
                  <a:srgbClr val="20303C"/>
                </a:solidFill>
                <a:latin typeface="Calibri" pitchFamily="34" charset="0"/>
                <a:ea typeface="Calibri" pitchFamily="34" charset="-122"/>
                <a:cs typeface="Calibri" pitchFamily="34" charset="-120"/>
              </a:rPr>
              <a:t>Rewrite your LinkedIn headline and About with the same specifics.</a:t>
            </a:r>
            <a:endParaRPr lang="en-US" sz="1350" dirty="0"/>
          </a:p>
        </p:txBody>
      </p:sp>
      <p:sp>
        <p:nvSpPr>
          <p:cNvPr id="22" name="Shape 20"/>
          <p:cNvSpPr/>
          <p:nvPr/>
        </p:nvSpPr>
        <p:spPr>
          <a:xfrm>
            <a:off x="548640" y="3758184"/>
            <a:ext cx="5362956" cy="548640"/>
          </a:xfrm>
          <a:prstGeom prst="roundRect">
            <a:avLst>
              <a:gd name="adj" fmla="val 10000"/>
            </a:avLst>
          </a:prstGeom>
          <a:solidFill>
            <a:srgbClr val="FFFFFF"/>
          </a:solidFill>
          <a:ln w="12700">
            <a:solidFill>
              <a:srgbClr val="DCE3EA"/>
            </a:solidFill>
            <a:prstDash val="solid"/>
          </a:ln>
        </p:spPr>
      </p:sp>
      <p:sp>
        <p:nvSpPr>
          <p:cNvPr id="23" name="Text 21"/>
          <p:cNvSpPr txBox="1"/>
          <p:nvPr/>
        </p:nvSpPr>
        <p:spPr>
          <a:xfrm>
            <a:off x="731520" y="3758184"/>
            <a:ext cx="914400" cy="548640"/>
          </a:xfrm>
          <a:prstGeom prst="rect">
            <a:avLst/>
          </a:prstGeom>
          <a:noFill/>
          <a:ln/>
        </p:spPr>
        <p:txBody>
          <a:bodyPr wrap="square" lIns="0" tIns="0" rIns="0" bIns="0" rtlCol="0" anchor="ctr"/>
          <a:lstStyle/>
          <a:p>
            <a:pPr indent="0" marL="0">
              <a:buNone/>
            </a:pPr>
            <a:r>
              <a:rPr lang="en-US" sz="1500" b="1" dirty="0">
                <a:solidFill>
                  <a:srgbClr val="B9791A"/>
                </a:solidFill>
                <a:latin typeface="Cambria" pitchFamily="34" charset="0"/>
                <a:ea typeface="Cambria" pitchFamily="34" charset="-122"/>
                <a:cs typeface="Cambria" pitchFamily="34" charset="-120"/>
              </a:rPr>
              <a:t>Day 7</a:t>
            </a:r>
            <a:endParaRPr lang="en-US" sz="1500" dirty="0"/>
          </a:p>
        </p:txBody>
      </p:sp>
      <p:sp>
        <p:nvSpPr>
          <p:cNvPr id="24" name="Text 22"/>
          <p:cNvSpPr txBox="1"/>
          <p:nvPr/>
        </p:nvSpPr>
        <p:spPr>
          <a:xfrm>
            <a:off x="1600200" y="3758184"/>
            <a:ext cx="4128516" cy="548640"/>
          </a:xfrm>
          <a:prstGeom prst="rect">
            <a:avLst/>
          </a:prstGeom>
          <a:noFill/>
          <a:ln/>
        </p:spPr>
        <p:txBody>
          <a:bodyPr wrap="square" lIns="0" tIns="0" rIns="0" bIns="0" rtlCol="0" anchor="ctr"/>
          <a:lstStyle/>
          <a:p>
            <a:pPr indent="0" marL="0">
              <a:buNone/>
            </a:pPr>
            <a:r>
              <a:rPr lang="en-US" sz="1350" dirty="0">
                <a:solidFill>
                  <a:srgbClr val="20303C"/>
                </a:solidFill>
                <a:latin typeface="Calibri" pitchFamily="34" charset="0"/>
                <a:ea typeface="Calibri" pitchFamily="34" charset="-122"/>
                <a:cs typeface="Calibri" pitchFamily="34" charset="-120"/>
              </a:rPr>
              <a:t>Apply to 3 roles the new way. Track what happens.</a:t>
            </a:r>
            <a:endParaRPr lang="en-US" sz="1350" dirty="0"/>
          </a:p>
        </p:txBody>
      </p:sp>
      <p:sp>
        <p:nvSpPr>
          <p:cNvPr id="25" name="Text 23"/>
          <p:cNvSpPr txBox="1"/>
          <p:nvPr/>
        </p:nvSpPr>
        <p:spPr>
          <a:xfrm>
            <a:off x="548640" y="5943600"/>
            <a:ext cx="11091672" cy="365760"/>
          </a:xfrm>
          <a:prstGeom prst="rect">
            <a:avLst/>
          </a:prstGeom>
          <a:noFill/>
          <a:ln/>
        </p:spPr>
        <p:txBody>
          <a:bodyPr wrap="square" lIns="0" tIns="0" rIns="0" bIns="0" rtlCol="0" anchor="ctr"/>
          <a:lstStyle/>
          <a:p>
            <a:pPr indent="0" marL="0">
              <a:buNone/>
            </a:pPr>
            <a:r>
              <a:rPr lang="en-US" sz="1300" i="1" dirty="0">
                <a:solidFill>
                  <a:srgbClr val="667887"/>
                </a:solidFill>
                <a:latin typeface="Calibri" pitchFamily="34" charset="0"/>
                <a:ea typeface="Calibri" pitchFamily="34" charset="-122"/>
                <a:cs typeface="Calibri" pitchFamily="34" charset="-120"/>
              </a:rPr>
              <a:t>Observe · Orient · Decide · Act. Then repeat. That’s the whole system.</a:t>
            </a:r>
            <a:endParaRPr lang="en-US" sz="1300" dirty="0"/>
          </a:p>
        </p:txBody>
      </p:sp>
      <p:sp>
        <p:nvSpPr>
          <p:cNvPr id="26" name="Text 24"/>
          <p:cNvSpPr txBox="1"/>
          <p:nvPr/>
        </p:nvSpPr>
        <p:spPr>
          <a:xfrm>
            <a:off x="548640" y="6473952"/>
            <a:ext cx="11091672" cy="274320"/>
          </a:xfrm>
          <a:prstGeom prst="rect">
            <a:avLst/>
          </a:prstGeom>
          <a:noFill/>
          <a:ln/>
        </p:spPr>
        <p:txBody>
          <a:bodyPr wrap="square" lIns="0" tIns="0" rIns="0" bIns="0" rtlCol="0" anchor="ctr"/>
          <a:lstStyle/>
          <a:p>
            <a:pPr algn="l" indent="0" marL="0">
              <a:buNone/>
            </a:pPr>
            <a:r>
              <a:rPr lang="en-US" sz="900" dirty="0">
                <a:solidFill>
                  <a:srgbClr val="667887"/>
                </a:solidFill>
                <a:latin typeface="Calibri" pitchFamily="34" charset="0"/>
                <a:ea typeface="Calibri" pitchFamily="34" charset="-122"/>
                <a:cs typeface="Calibri" pitchFamily="34" charset="-120"/>
              </a:rPr>
              <a:t>Sam Velu  |  AI in the Job Search  |  The Breakfast Club NJ  |  Sept 12, 2026</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2436"/>
        </a:solidFill>
      </p:bgPr>
    </p:bg>
    <p:spTree>
      <p:nvGrpSpPr>
        <p:cNvPr id="1" name=""/>
        <p:cNvGrpSpPr/>
        <p:nvPr/>
      </p:nvGrpSpPr>
      <p:grpSpPr>
        <a:xfrm>
          <a:off x="0" y="0"/>
          <a:ext cx="0" cy="0"/>
          <a:chOff x="0" y="0"/>
          <a:chExt cx="0" cy="0"/>
        </a:xfrm>
      </p:grpSpPr>
      <p:sp>
        <p:nvSpPr>
          <p:cNvPr id="2" name="Text 0"/>
          <p:cNvSpPr txBox="1"/>
          <p:nvPr/>
        </p:nvSpPr>
        <p:spPr>
          <a:xfrm>
            <a:off x="548640" y="731520"/>
            <a:ext cx="11091672" cy="73152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Take this home with you</a:t>
            </a:r>
            <a:endParaRPr lang="en-US" sz="3800" dirty="0"/>
          </a:p>
        </p:txBody>
      </p:sp>
      <p:sp>
        <p:nvSpPr>
          <p:cNvPr id="3" name="Shape 1"/>
          <p:cNvSpPr/>
          <p:nvPr/>
        </p:nvSpPr>
        <p:spPr>
          <a:xfrm>
            <a:off x="548640" y="1691640"/>
            <a:ext cx="5394960" cy="3108960"/>
          </a:xfrm>
          <a:prstGeom prst="roundRect">
            <a:avLst>
              <a:gd name="adj" fmla="val 2647"/>
            </a:avLst>
          </a:prstGeom>
          <a:solidFill>
            <a:srgbClr val="17324B"/>
          </a:solidFill>
          <a:ln/>
        </p:spPr>
      </p:sp>
      <p:sp>
        <p:nvSpPr>
          <p:cNvPr id="4" name="Text 2"/>
          <p:cNvSpPr txBox="1"/>
          <p:nvPr/>
        </p:nvSpPr>
        <p:spPr>
          <a:xfrm>
            <a:off x="868680" y="1874520"/>
            <a:ext cx="4754880" cy="457200"/>
          </a:xfrm>
          <a:prstGeom prst="rect">
            <a:avLst/>
          </a:prstGeom>
          <a:noFill/>
          <a:ln/>
        </p:spPr>
        <p:txBody>
          <a:bodyPr wrap="square" lIns="0" tIns="0" rIns="0" bIns="0" rtlCol="0" anchor="ctr"/>
          <a:lstStyle/>
          <a:p>
            <a:pPr indent="0" marL="0">
              <a:buNone/>
            </a:pPr>
            <a:r>
              <a:rPr lang="en-US" sz="1300" b="1" spc="200" kern="0" dirty="0">
                <a:solidFill>
                  <a:srgbClr val="FFB84D"/>
                </a:solidFill>
                <a:latin typeface="Calibri" pitchFamily="34" charset="0"/>
                <a:ea typeface="Calibri" pitchFamily="34" charset="-122"/>
                <a:cs typeface="Calibri" pitchFamily="34" charset="-120"/>
              </a:rPr>
              <a:t>Your free take-home kit</a:t>
            </a:r>
            <a:endParaRPr lang="en-US" sz="1300" dirty="0"/>
          </a:p>
        </p:txBody>
      </p:sp>
      <p:sp>
        <p:nvSpPr>
          <p:cNvPr id="5" name="Shape 3"/>
          <p:cNvSpPr/>
          <p:nvPr/>
        </p:nvSpPr>
        <p:spPr>
          <a:xfrm>
            <a:off x="914400" y="2423160"/>
            <a:ext cx="137160" cy="137160"/>
          </a:xfrm>
          <a:prstGeom prst="ellipse">
            <a:avLst/>
          </a:prstGeom>
          <a:solidFill>
            <a:srgbClr val="FFB84D"/>
          </a:solidFill>
          <a:ln/>
        </p:spPr>
      </p:sp>
      <p:sp>
        <p:nvSpPr>
          <p:cNvPr id="6" name="Text 4"/>
          <p:cNvSpPr txBox="1"/>
          <p:nvPr/>
        </p:nvSpPr>
        <p:spPr>
          <a:xfrm>
            <a:off x="1207008" y="2304288"/>
            <a:ext cx="4572000" cy="502920"/>
          </a:xfrm>
          <a:prstGeom prst="rect">
            <a:avLst/>
          </a:prstGeom>
          <a:noFill/>
          <a:ln/>
        </p:spPr>
        <p:txBody>
          <a:bodyPr wrap="square" lIns="0" tIns="0" rIns="0" bIns="0" rtlCol="0" anchor="ctr"/>
          <a:lstStyle/>
          <a:p>
            <a:pPr indent="0" marL="0">
              <a:buNone/>
            </a:pPr>
            <a:r>
              <a:rPr lang="en-US" sz="1450" dirty="0">
                <a:solidFill>
                  <a:srgbClr val="E4EAF0"/>
                </a:solidFill>
                <a:latin typeface="Calibri" pitchFamily="34" charset="0"/>
                <a:ea typeface="Calibri" pitchFamily="34" charset="-122"/>
                <a:cs typeface="Calibri" pitchFamily="34" charset="-120"/>
              </a:rPr>
              <a:t>The Field Kit: every prompt from today, ready to copy</a:t>
            </a:r>
            <a:endParaRPr lang="en-US" sz="1450" dirty="0"/>
          </a:p>
        </p:txBody>
      </p:sp>
      <p:sp>
        <p:nvSpPr>
          <p:cNvPr id="7" name="Shape 5"/>
          <p:cNvSpPr/>
          <p:nvPr/>
        </p:nvSpPr>
        <p:spPr>
          <a:xfrm>
            <a:off x="914400" y="2971800"/>
            <a:ext cx="137160" cy="137160"/>
          </a:xfrm>
          <a:prstGeom prst="ellipse">
            <a:avLst/>
          </a:prstGeom>
          <a:solidFill>
            <a:srgbClr val="FFB84D"/>
          </a:solidFill>
          <a:ln/>
        </p:spPr>
      </p:sp>
      <p:sp>
        <p:nvSpPr>
          <p:cNvPr id="8" name="Text 6"/>
          <p:cNvSpPr txBox="1"/>
          <p:nvPr/>
        </p:nvSpPr>
        <p:spPr>
          <a:xfrm>
            <a:off x="1207008" y="2852928"/>
            <a:ext cx="4572000" cy="502920"/>
          </a:xfrm>
          <a:prstGeom prst="rect">
            <a:avLst/>
          </a:prstGeom>
          <a:noFill/>
          <a:ln/>
        </p:spPr>
        <p:txBody>
          <a:bodyPr wrap="square" lIns="0" tIns="0" rIns="0" bIns="0" rtlCol="0" anchor="ctr"/>
          <a:lstStyle/>
          <a:p>
            <a:pPr indent="0" marL="0">
              <a:buNone/>
            </a:pPr>
            <a:r>
              <a:rPr lang="en-US" sz="1450" dirty="0">
                <a:solidFill>
                  <a:srgbClr val="E4EAF0"/>
                </a:solidFill>
                <a:latin typeface="Calibri" pitchFamily="34" charset="0"/>
                <a:ea typeface="Calibri" pitchFamily="34" charset="-122"/>
                <a:cs typeface="Calibri" pitchFamily="34" charset="-120"/>
              </a:rPr>
              <a:t>The Four Gates, on one page</a:t>
            </a:r>
            <a:endParaRPr lang="en-US" sz="1450" dirty="0"/>
          </a:p>
        </p:txBody>
      </p:sp>
      <p:sp>
        <p:nvSpPr>
          <p:cNvPr id="9" name="Shape 7"/>
          <p:cNvSpPr/>
          <p:nvPr/>
        </p:nvSpPr>
        <p:spPr>
          <a:xfrm>
            <a:off x="914400" y="3520440"/>
            <a:ext cx="137160" cy="137160"/>
          </a:xfrm>
          <a:prstGeom prst="ellipse">
            <a:avLst/>
          </a:prstGeom>
          <a:solidFill>
            <a:srgbClr val="FFB84D"/>
          </a:solidFill>
          <a:ln/>
        </p:spPr>
      </p:sp>
      <p:sp>
        <p:nvSpPr>
          <p:cNvPr id="10" name="Text 8"/>
          <p:cNvSpPr txBox="1"/>
          <p:nvPr/>
        </p:nvSpPr>
        <p:spPr>
          <a:xfrm>
            <a:off x="1207008" y="3401568"/>
            <a:ext cx="4572000" cy="502920"/>
          </a:xfrm>
          <a:prstGeom prst="rect">
            <a:avLst/>
          </a:prstGeom>
          <a:noFill/>
          <a:ln/>
        </p:spPr>
        <p:txBody>
          <a:bodyPr wrap="square" lIns="0" tIns="0" rIns="0" bIns="0" rtlCol="0" anchor="ctr"/>
          <a:lstStyle/>
          <a:p>
            <a:pPr indent="0" marL="0">
              <a:buNone/>
            </a:pPr>
            <a:r>
              <a:rPr lang="en-US" sz="1450" dirty="0">
                <a:solidFill>
                  <a:srgbClr val="E4EAF0"/>
                </a:solidFill>
                <a:latin typeface="Calibri" pitchFamily="34" charset="0"/>
                <a:ea typeface="Calibri" pitchFamily="34" charset="-122"/>
                <a:cs typeface="Calibri" pitchFamily="34" charset="-120"/>
              </a:rPr>
              <a:t>The free-tool stack, no paid account needed</a:t>
            </a:r>
            <a:endParaRPr lang="en-US" sz="1450" dirty="0"/>
          </a:p>
        </p:txBody>
      </p:sp>
      <p:sp>
        <p:nvSpPr>
          <p:cNvPr id="11" name="Shape 9"/>
          <p:cNvSpPr/>
          <p:nvPr/>
        </p:nvSpPr>
        <p:spPr>
          <a:xfrm>
            <a:off x="914400" y="4069080"/>
            <a:ext cx="137160" cy="137160"/>
          </a:xfrm>
          <a:prstGeom prst="ellipse">
            <a:avLst/>
          </a:prstGeom>
          <a:solidFill>
            <a:srgbClr val="FFB84D"/>
          </a:solidFill>
          <a:ln/>
        </p:spPr>
      </p:sp>
      <p:sp>
        <p:nvSpPr>
          <p:cNvPr id="12" name="Text 10"/>
          <p:cNvSpPr txBox="1"/>
          <p:nvPr/>
        </p:nvSpPr>
        <p:spPr>
          <a:xfrm>
            <a:off x="1207008" y="3950208"/>
            <a:ext cx="4572000" cy="502920"/>
          </a:xfrm>
          <a:prstGeom prst="rect">
            <a:avLst/>
          </a:prstGeom>
          <a:noFill/>
          <a:ln/>
        </p:spPr>
        <p:txBody>
          <a:bodyPr wrap="square" lIns="0" tIns="0" rIns="0" bIns="0" rtlCol="0" anchor="ctr"/>
          <a:lstStyle/>
          <a:p>
            <a:pPr indent="0" marL="0">
              <a:buNone/>
            </a:pPr>
            <a:r>
              <a:rPr lang="en-US" sz="1450" dirty="0">
                <a:solidFill>
                  <a:srgbClr val="E4EAF0"/>
                </a:solidFill>
                <a:latin typeface="Calibri" pitchFamily="34" charset="0"/>
                <a:ea typeface="Calibri" pitchFamily="34" charset="-122"/>
                <a:cs typeface="Calibri" pitchFamily="34" charset="-120"/>
              </a:rPr>
              <a:t>Your 7-day action plan</a:t>
            </a:r>
            <a:endParaRPr lang="en-US" sz="1450" dirty="0"/>
          </a:p>
        </p:txBody>
      </p:sp>
      <p:sp>
        <p:nvSpPr>
          <p:cNvPr id="13" name="Shape 11"/>
          <p:cNvSpPr/>
          <p:nvPr/>
        </p:nvSpPr>
        <p:spPr>
          <a:xfrm>
            <a:off x="6355080" y="1691640"/>
            <a:ext cx="5285232" cy="3108960"/>
          </a:xfrm>
          <a:prstGeom prst="roundRect">
            <a:avLst>
              <a:gd name="adj" fmla="val 2647"/>
            </a:avLst>
          </a:prstGeom>
          <a:solidFill>
            <a:srgbClr val="17324B"/>
          </a:solidFill>
          <a:ln/>
        </p:spPr>
      </p:sp>
      <p:sp>
        <p:nvSpPr>
          <p:cNvPr id="14" name="Text 12"/>
          <p:cNvSpPr txBox="1"/>
          <p:nvPr/>
        </p:nvSpPr>
        <p:spPr>
          <a:xfrm>
            <a:off x="6675120" y="1874520"/>
            <a:ext cx="4663440" cy="457200"/>
          </a:xfrm>
          <a:prstGeom prst="rect">
            <a:avLst/>
          </a:prstGeom>
          <a:noFill/>
          <a:ln/>
        </p:spPr>
        <p:txBody>
          <a:bodyPr wrap="square" lIns="0" tIns="0" rIns="0" bIns="0" rtlCol="0" anchor="ctr"/>
          <a:lstStyle/>
          <a:p>
            <a:pPr indent="0" marL="0">
              <a:buNone/>
            </a:pPr>
            <a:r>
              <a:rPr lang="en-US" sz="1300" b="1" spc="200" kern="0" dirty="0">
                <a:solidFill>
                  <a:srgbClr val="FFB84D"/>
                </a:solidFill>
                <a:latin typeface="Calibri" pitchFamily="34" charset="0"/>
                <a:ea typeface="Calibri" pitchFamily="34" charset="-122"/>
                <a:cs typeface="Calibri" pitchFamily="34" charset="-120"/>
              </a:rPr>
              <a:t>Free tools we used</a:t>
            </a:r>
            <a:endParaRPr lang="en-US" sz="1300" dirty="0"/>
          </a:p>
        </p:txBody>
      </p:sp>
      <p:sp>
        <p:nvSpPr>
          <p:cNvPr id="15" name="Text 13"/>
          <p:cNvSpPr txBox="1"/>
          <p:nvPr/>
        </p:nvSpPr>
        <p:spPr>
          <a:xfrm>
            <a:off x="6675120" y="2377440"/>
            <a:ext cx="4663440" cy="2286000"/>
          </a:xfrm>
          <a:prstGeom prst="rect">
            <a:avLst/>
          </a:prstGeom>
          <a:noFill/>
          <a:ln/>
        </p:spPr>
        <p:txBody>
          <a:bodyPr wrap="square" lIns="0" tIns="0" rIns="0" bIns="0" rtlCol="0" anchor="ctr"/>
          <a:lstStyle/>
          <a:p>
            <a:pPr indent="0" marL="0">
              <a:lnSpc>
                <a:spcPct val="135000"/>
              </a:lnSpc>
              <a:buNone/>
            </a:pPr>
            <a:r>
              <a:rPr lang="en-US" sz="1500" b="1" dirty="0">
                <a:solidFill>
                  <a:srgbClr val="FFFFFF"/>
                </a:solidFill>
                <a:latin typeface="Calibri" pitchFamily="34" charset="0"/>
                <a:ea typeface="Calibri" pitchFamily="34" charset="-122"/>
                <a:cs typeface="Calibri" pitchFamily="34" charset="-120"/>
              </a:rPr>
              <a:t>Claude</a:t>
            </a:r>
            <a:pPr indent="0" marL="0">
              <a:lnSpc>
                <a:spcPct val="135000"/>
              </a:lnSpc>
              <a:buNone/>
            </a:pPr>
            <a:r>
              <a:rPr lang="en-US" sz="1500" dirty="0">
                <a:solidFill>
                  <a:srgbClr val="C7D2DC"/>
                </a:solidFill>
                <a:latin typeface="Calibri" pitchFamily="34" charset="0"/>
                <a:ea typeface="Calibri" pitchFamily="34" charset="-122"/>
                <a:cs typeface="Calibri" pitchFamily="34" charset="-120"/>
              </a:rPr>
              <a:t>  resumes, long documents, /blindspot
</a:t>
            </a:r>
            <a:pPr indent="0" marL="0">
              <a:lnSpc>
                <a:spcPct val="135000"/>
              </a:lnSpc>
              <a:buNone/>
            </a:pPr>
            <a:r>
              <a:rPr lang="en-US" sz="1500" b="1" dirty="0">
                <a:solidFill>
                  <a:srgbClr val="FFFFFF"/>
                </a:solidFill>
                <a:latin typeface="Calibri" pitchFamily="34" charset="0"/>
                <a:ea typeface="Calibri" pitchFamily="34" charset="-122"/>
                <a:cs typeface="Calibri" pitchFamily="34" charset="-120"/>
              </a:rPr>
              <a:t>Perplexity</a:t>
            </a:r>
            <a:pPr indent="0" marL="0">
              <a:lnSpc>
                <a:spcPct val="135000"/>
              </a:lnSpc>
              <a:buNone/>
            </a:pPr>
            <a:r>
              <a:rPr lang="en-US" sz="1500" dirty="0">
                <a:solidFill>
                  <a:srgbClr val="C7D2DC"/>
                </a:solidFill>
                <a:latin typeface="Calibri" pitchFamily="34" charset="0"/>
                <a:ea typeface="Calibri" pitchFamily="34" charset="-122"/>
                <a:cs typeface="Calibri" pitchFamily="34" charset="-120"/>
              </a:rPr>
              <a:t>  cited company research, /deepdive
</a:t>
            </a:r>
            <a:pPr indent="0" marL="0">
              <a:lnSpc>
                <a:spcPct val="135000"/>
              </a:lnSpc>
              <a:buNone/>
            </a:pPr>
            <a:r>
              <a:rPr lang="en-US" sz="1500" b="1" dirty="0">
                <a:solidFill>
                  <a:srgbClr val="FFFFFF"/>
                </a:solidFill>
                <a:latin typeface="Calibri" pitchFamily="34" charset="0"/>
                <a:ea typeface="Calibri" pitchFamily="34" charset="-122"/>
                <a:cs typeface="Calibri" pitchFamily="34" charset="-120"/>
              </a:rPr>
              <a:t>Gemini Live</a:t>
            </a:r>
            <a:pPr indent="0" marL="0">
              <a:lnSpc>
                <a:spcPct val="135000"/>
              </a:lnSpc>
              <a:buNone/>
            </a:pPr>
            <a:r>
              <a:rPr lang="en-US" sz="1500" dirty="0">
                <a:solidFill>
                  <a:srgbClr val="C7D2DC"/>
                </a:solidFill>
                <a:latin typeface="Calibri" pitchFamily="34" charset="0"/>
                <a:ea typeface="Calibri" pitchFamily="34" charset="-122"/>
                <a:cs typeface="Calibri" pitchFamily="34" charset="-120"/>
              </a:rPr>
              <a:t>  live AI-interview practice
</a:t>
            </a:r>
            <a:pPr indent="0" marL="0">
              <a:lnSpc>
                <a:spcPct val="135000"/>
              </a:lnSpc>
              <a:buNone/>
            </a:pPr>
            <a:r>
              <a:rPr lang="en-US" sz="1500" b="1" dirty="0">
                <a:solidFill>
                  <a:srgbClr val="FFFFFF"/>
                </a:solidFill>
                <a:latin typeface="Calibri" pitchFamily="34" charset="0"/>
                <a:ea typeface="Calibri" pitchFamily="34" charset="-122"/>
                <a:cs typeface="Calibri" pitchFamily="34" charset="-120"/>
              </a:rPr>
              <a:t>ChatGPT</a:t>
            </a:r>
            <a:pPr indent="0" marL="0">
              <a:lnSpc>
                <a:spcPct val="135000"/>
              </a:lnSpc>
              <a:buNone/>
            </a:pPr>
            <a:r>
              <a:rPr lang="en-US" sz="1500" dirty="0">
                <a:solidFill>
                  <a:srgbClr val="C7D2DC"/>
                </a:solidFill>
                <a:latin typeface="Calibri" pitchFamily="34" charset="0"/>
                <a:ea typeface="Calibri" pitchFamily="34" charset="-122"/>
                <a:cs typeface="Calibri" pitchFamily="34" charset="-120"/>
              </a:rPr>
              <a:t>  all-round drafting and rewrites
</a:t>
            </a:r>
            <a:pPr indent="0" marL="0">
              <a:lnSpc>
                <a:spcPct val="135000"/>
              </a:lnSpc>
              <a:buNone/>
            </a:pPr>
            <a:r>
              <a:rPr lang="en-US" sz="1500" b="1" dirty="0">
                <a:solidFill>
                  <a:srgbClr val="FFFFFF"/>
                </a:solidFill>
                <a:latin typeface="Calibri" pitchFamily="34" charset="0"/>
                <a:ea typeface="Calibri" pitchFamily="34" charset="-122"/>
                <a:cs typeface="Calibri" pitchFamily="34" charset="-120"/>
              </a:rPr>
              <a:t>arena.ai</a:t>
            </a:r>
            <a:pPr indent="0" marL="0">
              <a:lnSpc>
                <a:spcPct val="135000"/>
              </a:lnSpc>
              <a:buNone/>
            </a:pPr>
            <a:r>
              <a:rPr lang="en-US" sz="1500" dirty="0">
                <a:solidFill>
                  <a:srgbClr val="C7D2DC"/>
                </a:solidFill>
                <a:latin typeface="Calibri" pitchFamily="34" charset="0"/>
                <a:ea typeface="Calibri" pitchFamily="34" charset="-122"/>
                <a:cs typeface="Calibri" pitchFamily="34" charset="-120"/>
              </a:rPr>
              <a:t>  compare AI answers, no signup</a:t>
            </a:r>
            <a:endParaRPr lang="en-US" sz="1500" dirty="0"/>
          </a:p>
        </p:txBody>
      </p:sp>
      <p:sp>
        <p:nvSpPr>
          <p:cNvPr id="16" name="Shape 14"/>
          <p:cNvSpPr/>
          <p:nvPr/>
        </p:nvSpPr>
        <p:spPr>
          <a:xfrm>
            <a:off x="548640" y="5074920"/>
            <a:ext cx="11091672" cy="0"/>
          </a:xfrm>
          <a:prstGeom prst="line">
            <a:avLst/>
          </a:prstGeom>
          <a:noFill/>
          <a:ln w="12700">
            <a:solidFill>
              <a:srgbClr val="17324B"/>
            </a:solidFill>
            <a:prstDash val="solid"/>
          </a:ln>
        </p:spPr>
      </p:sp>
      <p:sp>
        <p:nvSpPr>
          <p:cNvPr id="17" name="Text 15"/>
          <p:cNvSpPr txBox="1"/>
          <p:nvPr/>
        </p:nvSpPr>
        <p:spPr>
          <a:xfrm>
            <a:off x="548640" y="5257800"/>
            <a:ext cx="11091672" cy="45720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Let’s stay connected.  </a:t>
            </a:r>
            <a:pPr indent="0" marL="0">
              <a:buNone/>
            </a:pPr>
            <a:r>
              <a:rPr lang="en-US" sz="1800" dirty="0">
                <a:solidFill>
                  <a:srgbClr val="FFB84D"/>
                </a:solidFill>
                <a:latin typeface="Calibri" pitchFamily="34" charset="0"/>
                <a:ea typeface="Calibri" pitchFamily="34" charset="-122"/>
                <a:cs typeface="Calibri" pitchFamily="34" charset="-120"/>
              </a:rPr>
              <a:t>linkedin.com/in/samvelu   ·   732-742-2849</a:t>
            </a:r>
            <a:endParaRPr lang="en-US" sz="1800" dirty="0"/>
          </a:p>
        </p:txBody>
      </p:sp>
      <p:sp>
        <p:nvSpPr>
          <p:cNvPr id="18" name="Text 16"/>
          <p:cNvSpPr txBox="1"/>
          <p:nvPr/>
        </p:nvSpPr>
        <p:spPr>
          <a:xfrm>
            <a:off x="548640" y="5806440"/>
            <a:ext cx="11091672" cy="457200"/>
          </a:xfrm>
          <a:prstGeom prst="rect">
            <a:avLst/>
          </a:prstGeom>
          <a:noFill/>
          <a:ln/>
        </p:spPr>
        <p:txBody>
          <a:bodyPr wrap="square" lIns="0" tIns="0" rIns="0" bIns="0" rtlCol="0" anchor="ctr"/>
          <a:lstStyle/>
          <a:p>
            <a:pPr indent="0" marL="0">
              <a:buNone/>
            </a:pPr>
            <a:r>
              <a:rPr lang="en-US" sz="1400" i="1" dirty="0">
                <a:solidFill>
                  <a:srgbClr val="9FB0BD"/>
                </a:solidFill>
                <a:latin typeface="Calibri" pitchFamily="34" charset="0"/>
                <a:ea typeface="Calibri" pitchFamily="34" charset="-122"/>
                <a:cs typeface="Calibri" pitchFamily="34" charset="-120"/>
              </a:rPr>
              <a:t>The full playbook lives in The Smart Job Seeker’s Guide to AI, available on Amazon.</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2026-09-11T19:23:03Z</dcterms:created>
  <dcterms:modified xsi:type="dcterms:W3CDTF">2026-09-11T19:23:03Z</dcterms:modified>
</cp:coreProperties>
</file>